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75" r:id="rId6"/>
    <p:sldId id="270" r:id="rId7"/>
    <p:sldId id="274" r:id="rId8"/>
    <p:sldId id="271" r:id="rId9"/>
    <p:sldId id="273" r:id="rId10"/>
    <p:sldId id="276" r:id="rId11"/>
    <p:sldId id="259" r:id="rId12"/>
    <p:sldId id="267" r:id="rId13"/>
    <p:sldId id="268" r:id="rId14"/>
    <p:sldId id="269" r:id="rId15"/>
    <p:sldId id="272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3"/>
    <p:restoredTop sz="96735"/>
  </p:normalViewPr>
  <p:slideViewPr>
    <p:cSldViewPr snapToGrid="0" snapToObjects="1">
      <p:cViewPr varScale="1">
        <p:scale>
          <a:sx n="87" d="100"/>
          <a:sy n="87" d="100"/>
        </p:scale>
        <p:origin x="535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hyperlink" Target="https://www.kaggle.com/datasets/ruthgn/beer-profile-and-ratings-data-set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uthgn/beer-profile-and-ratings-data-set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1D28E-D2B0-4DF8-AE64-E9C80549E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3ADA1-AA2B-4A25-B8DC-7F327F1F2F69}">
      <dgm:prSet/>
      <dgm:spPr/>
      <dgm:t>
        <a:bodyPr/>
        <a:lstStyle/>
        <a:p>
          <a:r>
            <a:rPr lang="en-US" dirty="0"/>
            <a:t>The First graph shows U.S. Beer Production Volume in 2021 based on breweries.</a:t>
          </a:r>
        </a:p>
      </dgm:t>
    </dgm:pt>
    <dgm:pt modelId="{068F310C-0589-40E5-AA58-AD6B24448E18}" type="parTrans" cxnId="{774D8849-A77C-4109-8FF1-BA8FF64C23CC}">
      <dgm:prSet/>
      <dgm:spPr/>
      <dgm:t>
        <a:bodyPr/>
        <a:lstStyle/>
        <a:p>
          <a:endParaRPr lang="en-US"/>
        </a:p>
      </dgm:t>
    </dgm:pt>
    <dgm:pt modelId="{F1B127C3-D653-450A-9FB1-407B0D74E5A0}" type="sibTrans" cxnId="{774D8849-A77C-4109-8FF1-BA8FF64C23CC}">
      <dgm:prSet/>
      <dgm:spPr/>
      <dgm:t>
        <a:bodyPr/>
        <a:lstStyle/>
        <a:p>
          <a:endParaRPr lang="en-US"/>
        </a:p>
      </dgm:t>
    </dgm:pt>
    <dgm:pt modelId="{85E943FD-2B85-4D0A-87CC-2237E9E493B1}">
      <dgm:prSet/>
      <dgm:spPr/>
      <dgm:t>
        <a:bodyPr/>
        <a:lstStyle/>
        <a:p>
          <a:r>
            <a:rPr lang="en-US" dirty="0"/>
            <a:t>The Second graph shows the numbers of breweries being open in the U.S. growing each year since 1976.</a:t>
          </a:r>
        </a:p>
      </dgm:t>
    </dgm:pt>
    <dgm:pt modelId="{5CA9FA42-3E8B-4FD0-B5B2-0A368D105A13}" type="parTrans" cxnId="{2FC6E313-0A14-4D3F-8311-17F3E302F3C6}">
      <dgm:prSet/>
      <dgm:spPr/>
      <dgm:t>
        <a:bodyPr/>
        <a:lstStyle/>
        <a:p>
          <a:endParaRPr lang="en-US"/>
        </a:p>
      </dgm:t>
    </dgm:pt>
    <dgm:pt modelId="{C4122438-8725-4799-8F0B-8530ABB6C5C0}" type="sibTrans" cxnId="{2FC6E313-0A14-4D3F-8311-17F3E302F3C6}">
      <dgm:prSet/>
      <dgm:spPr/>
      <dgm:t>
        <a:bodyPr/>
        <a:lstStyle/>
        <a:p>
          <a:endParaRPr lang="en-US"/>
        </a:p>
      </dgm:t>
    </dgm:pt>
    <dgm:pt modelId="{71C1DC25-7F2C-0249-85BD-1149A3EABB8E}" type="pres">
      <dgm:prSet presAssocID="{32B1D28E-D2B0-4DF8-AE64-E9C80549E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5D8DD4-3892-704D-A3C0-E967FE23BC38}" type="pres">
      <dgm:prSet presAssocID="{2613ADA1-AA2B-4A25-B8DC-7F327F1F2F69}" presName="hierRoot1" presStyleCnt="0"/>
      <dgm:spPr/>
    </dgm:pt>
    <dgm:pt modelId="{D030881C-EACA-0D49-B0CC-057B85651B8E}" type="pres">
      <dgm:prSet presAssocID="{2613ADA1-AA2B-4A25-B8DC-7F327F1F2F69}" presName="composite" presStyleCnt="0"/>
      <dgm:spPr/>
    </dgm:pt>
    <dgm:pt modelId="{1A8B1E3D-8995-D648-A6D9-F529B4CD1870}" type="pres">
      <dgm:prSet presAssocID="{2613ADA1-AA2B-4A25-B8DC-7F327F1F2F69}" presName="background" presStyleLbl="node0" presStyleIdx="0" presStyleCnt="2"/>
      <dgm:spPr/>
    </dgm:pt>
    <dgm:pt modelId="{46D81A2B-15E1-B240-84DE-E48959B604C6}" type="pres">
      <dgm:prSet presAssocID="{2613ADA1-AA2B-4A25-B8DC-7F327F1F2F69}" presName="text" presStyleLbl="fgAcc0" presStyleIdx="0" presStyleCnt="2">
        <dgm:presLayoutVars>
          <dgm:chPref val="3"/>
        </dgm:presLayoutVars>
      </dgm:prSet>
      <dgm:spPr/>
    </dgm:pt>
    <dgm:pt modelId="{9D163DDD-81A8-8C44-9B34-A79D24EBFDCB}" type="pres">
      <dgm:prSet presAssocID="{2613ADA1-AA2B-4A25-B8DC-7F327F1F2F69}" presName="hierChild2" presStyleCnt="0"/>
      <dgm:spPr/>
    </dgm:pt>
    <dgm:pt modelId="{45BFDA59-F1E2-474B-8CDA-45182491284F}" type="pres">
      <dgm:prSet presAssocID="{85E943FD-2B85-4D0A-87CC-2237E9E493B1}" presName="hierRoot1" presStyleCnt="0"/>
      <dgm:spPr/>
    </dgm:pt>
    <dgm:pt modelId="{232B0457-74C5-244D-B456-4E60927FA7C8}" type="pres">
      <dgm:prSet presAssocID="{85E943FD-2B85-4D0A-87CC-2237E9E493B1}" presName="composite" presStyleCnt="0"/>
      <dgm:spPr/>
    </dgm:pt>
    <dgm:pt modelId="{2142E167-AB7F-924F-AAB2-BDA425E67514}" type="pres">
      <dgm:prSet presAssocID="{85E943FD-2B85-4D0A-87CC-2237E9E493B1}" presName="background" presStyleLbl="node0" presStyleIdx="1" presStyleCnt="2"/>
      <dgm:spPr/>
    </dgm:pt>
    <dgm:pt modelId="{C8BFB912-DA78-F547-9DFD-1921D3CB835C}" type="pres">
      <dgm:prSet presAssocID="{85E943FD-2B85-4D0A-87CC-2237E9E493B1}" presName="text" presStyleLbl="fgAcc0" presStyleIdx="1" presStyleCnt="2">
        <dgm:presLayoutVars>
          <dgm:chPref val="3"/>
        </dgm:presLayoutVars>
      </dgm:prSet>
      <dgm:spPr/>
    </dgm:pt>
    <dgm:pt modelId="{FABA1C18-898B-1E4B-876B-B4297CEFFEE4}" type="pres">
      <dgm:prSet presAssocID="{85E943FD-2B85-4D0A-87CC-2237E9E493B1}" presName="hierChild2" presStyleCnt="0"/>
      <dgm:spPr/>
    </dgm:pt>
  </dgm:ptLst>
  <dgm:cxnLst>
    <dgm:cxn modelId="{2FC6E313-0A14-4D3F-8311-17F3E302F3C6}" srcId="{32B1D28E-D2B0-4DF8-AE64-E9C80549E592}" destId="{85E943FD-2B85-4D0A-87CC-2237E9E493B1}" srcOrd="1" destOrd="0" parTransId="{5CA9FA42-3E8B-4FD0-B5B2-0A368D105A13}" sibTransId="{C4122438-8725-4799-8F0B-8530ABB6C5C0}"/>
    <dgm:cxn modelId="{2D84F92A-2CEA-B14E-9FEE-C998BE3645ED}" type="presOf" srcId="{85E943FD-2B85-4D0A-87CC-2237E9E493B1}" destId="{C8BFB912-DA78-F547-9DFD-1921D3CB835C}" srcOrd="0" destOrd="0" presId="urn:microsoft.com/office/officeart/2005/8/layout/hierarchy1"/>
    <dgm:cxn modelId="{774D8849-A77C-4109-8FF1-BA8FF64C23CC}" srcId="{32B1D28E-D2B0-4DF8-AE64-E9C80549E592}" destId="{2613ADA1-AA2B-4A25-B8DC-7F327F1F2F69}" srcOrd="0" destOrd="0" parTransId="{068F310C-0589-40E5-AA58-AD6B24448E18}" sibTransId="{F1B127C3-D653-450A-9FB1-407B0D74E5A0}"/>
    <dgm:cxn modelId="{A4C86395-6058-B347-BAD9-256F4A0CF3E6}" type="presOf" srcId="{32B1D28E-D2B0-4DF8-AE64-E9C80549E592}" destId="{71C1DC25-7F2C-0249-85BD-1149A3EABB8E}" srcOrd="0" destOrd="0" presId="urn:microsoft.com/office/officeart/2005/8/layout/hierarchy1"/>
    <dgm:cxn modelId="{F67454FB-5F26-AF44-BFBC-FA83521E3E9F}" type="presOf" srcId="{2613ADA1-AA2B-4A25-B8DC-7F327F1F2F69}" destId="{46D81A2B-15E1-B240-84DE-E48959B604C6}" srcOrd="0" destOrd="0" presId="urn:microsoft.com/office/officeart/2005/8/layout/hierarchy1"/>
    <dgm:cxn modelId="{B6169AFD-34B6-1C49-A462-08A2F93CF531}" type="presParOf" srcId="{71C1DC25-7F2C-0249-85BD-1149A3EABB8E}" destId="{8D5D8DD4-3892-704D-A3C0-E967FE23BC38}" srcOrd="0" destOrd="0" presId="urn:microsoft.com/office/officeart/2005/8/layout/hierarchy1"/>
    <dgm:cxn modelId="{1989A2B2-32BC-DA46-8C0F-219639297067}" type="presParOf" srcId="{8D5D8DD4-3892-704D-A3C0-E967FE23BC38}" destId="{D030881C-EACA-0D49-B0CC-057B85651B8E}" srcOrd="0" destOrd="0" presId="urn:microsoft.com/office/officeart/2005/8/layout/hierarchy1"/>
    <dgm:cxn modelId="{58741F38-25AA-ED41-AF7E-67C5D29BC1A4}" type="presParOf" srcId="{D030881C-EACA-0D49-B0CC-057B85651B8E}" destId="{1A8B1E3D-8995-D648-A6D9-F529B4CD1870}" srcOrd="0" destOrd="0" presId="urn:microsoft.com/office/officeart/2005/8/layout/hierarchy1"/>
    <dgm:cxn modelId="{8D7E24AB-E85B-9544-83AA-13CEC9C35CE3}" type="presParOf" srcId="{D030881C-EACA-0D49-B0CC-057B85651B8E}" destId="{46D81A2B-15E1-B240-84DE-E48959B604C6}" srcOrd="1" destOrd="0" presId="urn:microsoft.com/office/officeart/2005/8/layout/hierarchy1"/>
    <dgm:cxn modelId="{18173C9C-D866-5642-9CE8-8EB5ED2AFB01}" type="presParOf" srcId="{8D5D8DD4-3892-704D-A3C0-E967FE23BC38}" destId="{9D163DDD-81A8-8C44-9B34-A79D24EBFDCB}" srcOrd="1" destOrd="0" presId="urn:microsoft.com/office/officeart/2005/8/layout/hierarchy1"/>
    <dgm:cxn modelId="{4AD1D43A-4803-974F-8FBA-A59B9481E10B}" type="presParOf" srcId="{71C1DC25-7F2C-0249-85BD-1149A3EABB8E}" destId="{45BFDA59-F1E2-474B-8CDA-45182491284F}" srcOrd="1" destOrd="0" presId="urn:microsoft.com/office/officeart/2005/8/layout/hierarchy1"/>
    <dgm:cxn modelId="{58E00CDB-5C41-EC4A-A815-F66709A26BFA}" type="presParOf" srcId="{45BFDA59-F1E2-474B-8CDA-45182491284F}" destId="{232B0457-74C5-244D-B456-4E60927FA7C8}" srcOrd="0" destOrd="0" presId="urn:microsoft.com/office/officeart/2005/8/layout/hierarchy1"/>
    <dgm:cxn modelId="{8432A616-54C5-BA45-9E8A-6E61FCCCDB4E}" type="presParOf" srcId="{232B0457-74C5-244D-B456-4E60927FA7C8}" destId="{2142E167-AB7F-924F-AAB2-BDA425E67514}" srcOrd="0" destOrd="0" presId="urn:microsoft.com/office/officeart/2005/8/layout/hierarchy1"/>
    <dgm:cxn modelId="{221AF7A8-91F5-5647-AAFF-84DDD8CD3995}" type="presParOf" srcId="{232B0457-74C5-244D-B456-4E60927FA7C8}" destId="{C8BFB912-DA78-F547-9DFD-1921D3CB835C}" srcOrd="1" destOrd="0" presId="urn:microsoft.com/office/officeart/2005/8/layout/hierarchy1"/>
    <dgm:cxn modelId="{393FC579-869E-AD47-B474-54F0A453A791}" type="presParOf" srcId="{45BFDA59-F1E2-474B-8CDA-45182491284F}" destId="{FABA1C18-898B-1E4B-876B-B4297CEFFE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668E3-0CDE-4E16-A99A-86ACCC63AA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3CB75C-4734-445F-BA1B-ABC35F79C8B0}">
      <dgm:prSet/>
      <dgm:spPr/>
      <dgm:t>
        <a:bodyPr/>
        <a:lstStyle/>
        <a:p>
          <a:r>
            <a:rPr lang="en-US"/>
            <a:t>The database we are using is from Kaggle and is a </a:t>
          </a:r>
          <a:r>
            <a:rPr lang="en-US">
              <a:hlinkClick xmlns:r="http://schemas.openxmlformats.org/officeDocument/2006/relationships" r:id="rId1"/>
            </a:rPr>
            <a:t>Beer Profile and Ratings Data Set.</a:t>
          </a:r>
          <a:endParaRPr lang="en-US"/>
        </a:p>
      </dgm:t>
    </dgm:pt>
    <dgm:pt modelId="{DDE2DD32-7E21-4F73-ADDA-E58378861277}" type="parTrans" cxnId="{227DF338-EE6D-4C16-B44D-263BF2C10114}">
      <dgm:prSet/>
      <dgm:spPr/>
      <dgm:t>
        <a:bodyPr/>
        <a:lstStyle/>
        <a:p>
          <a:endParaRPr lang="en-US"/>
        </a:p>
      </dgm:t>
    </dgm:pt>
    <dgm:pt modelId="{8983D276-540F-4F33-87F2-46E6D5B42E04}" type="sibTrans" cxnId="{227DF338-EE6D-4C16-B44D-263BF2C10114}">
      <dgm:prSet/>
      <dgm:spPr/>
      <dgm:t>
        <a:bodyPr/>
        <a:lstStyle/>
        <a:p>
          <a:endParaRPr lang="en-US"/>
        </a:p>
      </dgm:t>
    </dgm:pt>
    <dgm:pt modelId="{CCF479C3-84D4-4142-9FF0-665DF581CC15}">
      <dgm:prSet/>
      <dgm:spPr/>
      <dgm:t>
        <a:bodyPr/>
        <a:lstStyle/>
        <a:p>
          <a:r>
            <a:rPr lang="en-US" dirty="0"/>
            <a:t>The Database lists the </a:t>
          </a:r>
          <a:r>
            <a:rPr lang="en-US" b="1" i="1" dirty="0"/>
            <a:t>name</a:t>
          </a:r>
          <a:r>
            <a:rPr lang="en-US" dirty="0"/>
            <a:t> and </a:t>
          </a:r>
          <a:r>
            <a:rPr lang="en-US" b="1" i="1" dirty="0"/>
            <a:t>style</a:t>
          </a:r>
          <a:r>
            <a:rPr lang="en-US" dirty="0"/>
            <a:t> of beer and is broken down by different </a:t>
          </a:r>
          <a:r>
            <a:rPr lang="en-US" b="1" i="1" dirty="0"/>
            <a:t>descriptions</a:t>
          </a:r>
          <a:r>
            <a:rPr lang="en-US" dirty="0"/>
            <a:t> which we use in our </a:t>
          </a:r>
          <a:r>
            <a:rPr lang="en-US" b="1" i="1" dirty="0"/>
            <a:t>recommender system</a:t>
          </a:r>
          <a:r>
            <a:rPr lang="en-US" dirty="0"/>
            <a:t> to determine the right beer just for you!</a:t>
          </a:r>
        </a:p>
      </dgm:t>
    </dgm:pt>
    <dgm:pt modelId="{AA37CADD-A643-4757-B077-EFA8DD70417C}" type="parTrans" cxnId="{AB039C31-2278-400B-86FB-00A9BE7C9F85}">
      <dgm:prSet/>
      <dgm:spPr/>
      <dgm:t>
        <a:bodyPr/>
        <a:lstStyle/>
        <a:p>
          <a:endParaRPr lang="en-US"/>
        </a:p>
      </dgm:t>
    </dgm:pt>
    <dgm:pt modelId="{0E660EA7-FCC7-4641-9CA7-A7C60F341C2C}" type="sibTrans" cxnId="{AB039C31-2278-400B-86FB-00A9BE7C9F85}">
      <dgm:prSet/>
      <dgm:spPr/>
      <dgm:t>
        <a:bodyPr/>
        <a:lstStyle/>
        <a:p>
          <a:endParaRPr lang="en-US"/>
        </a:p>
      </dgm:t>
    </dgm:pt>
    <dgm:pt modelId="{B8C110B8-40BF-4BBC-A537-4ADEA0FC5DEE}">
      <dgm:prSet/>
      <dgm:spPr/>
      <dgm:t>
        <a:bodyPr/>
        <a:lstStyle/>
        <a:p>
          <a:r>
            <a:rPr lang="en-US" dirty="0"/>
            <a:t>The Database also lists average user review scores for </a:t>
          </a:r>
          <a:r>
            <a:rPr lang="en-US" b="1" i="1" dirty="0"/>
            <a:t>aroma</a:t>
          </a:r>
          <a:r>
            <a:rPr lang="en-US" dirty="0"/>
            <a:t>, </a:t>
          </a:r>
          <a:r>
            <a:rPr lang="en-US" b="1" i="1" dirty="0"/>
            <a:t>appearance</a:t>
          </a:r>
          <a:r>
            <a:rPr lang="en-US" dirty="0"/>
            <a:t>, </a:t>
          </a:r>
          <a:r>
            <a:rPr lang="en-US" b="1" i="1" dirty="0"/>
            <a:t>palate</a:t>
          </a:r>
          <a:r>
            <a:rPr lang="en-US" dirty="0"/>
            <a:t>, </a:t>
          </a:r>
          <a:r>
            <a:rPr lang="en-US" b="1" i="1" dirty="0"/>
            <a:t>taste</a:t>
          </a:r>
          <a:r>
            <a:rPr lang="en-US" dirty="0"/>
            <a:t>, and </a:t>
          </a:r>
          <a:r>
            <a:rPr lang="en-US" b="1" i="1" dirty="0"/>
            <a:t>overall rating </a:t>
          </a:r>
          <a:r>
            <a:rPr lang="en-US" dirty="0"/>
            <a:t>of each beer.</a:t>
          </a:r>
        </a:p>
      </dgm:t>
    </dgm:pt>
    <dgm:pt modelId="{57D012B5-D86C-4AE6-96BC-87E186605542}" type="parTrans" cxnId="{A8390000-59DD-4A84-98C0-579BBB9EC26C}">
      <dgm:prSet/>
      <dgm:spPr/>
      <dgm:t>
        <a:bodyPr/>
        <a:lstStyle/>
        <a:p>
          <a:endParaRPr lang="en-US"/>
        </a:p>
      </dgm:t>
    </dgm:pt>
    <dgm:pt modelId="{5AB1ABD9-297A-46D8-A831-94E6FDFBA8F3}" type="sibTrans" cxnId="{A8390000-59DD-4A84-98C0-579BBB9EC26C}">
      <dgm:prSet/>
      <dgm:spPr/>
      <dgm:t>
        <a:bodyPr/>
        <a:lstStyle/>
        <a:p>
          <a:endParaRPr lang="en-US"/>
        </a:p>
      </dgm:t>
    </dgm:pt>
    <dgm:pt modelId="{2CBEC6DC-3A0B-4463-818D-46AD5B94569C}" type="pres">
      <dgm:prSet presAssocID="{64F668E3-0CDE-4E16-A99A-86ACCC63AA9A}" presName="root" presStyleCnt="0">
        <dgm:presLayoutVars>
          <dgm:dir/>
          <dgm:resizeHandles val="exact"/>
        </dgm:presLayoutVars>
      </dgm:prSet>
      <dgm:spPr/>
    </dgm:pt>
    <dgm:pt modelId="{81BF6E1C-57E2-418C-9835-97E264EF6DD0}" type="pres">
      <dgm:prSet presAssocID="{183CB75C-4734-445F-BA1B-ABC35F79C8B0}" presName="compNode" presStyleCnt="0"/>
      <dgm:spPr/>
    </dgm:pt>
    <dgm:pt modelId="{F3F02C8A-1AF3-4F5B-A05C-BB765EA04787}" type="pres">
      <dgm:prSet presAssocID="{183CB75C-4734-445F-BA1B-ABC35F79C8B0}" presName="bgRect" presStyleLbl="bgShp" presStyleIdx="0" presStyleCnt="3"/>
      <dgm:spPr/>
    </dgm:pt>
    <dgm:pt modelId="{BEA1329B-6900-4F21-A96F-BB6AA42AAFD4}" type="pres">
      <dgm:prSet presAssocID="{183CB75C-4734-445F-BA1B-ABC35F79C8B0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24E81D03-E3E8-4242-905A-3779DA53D3C1}" type="pres">
      <dgm:prSet presAssocID="{183CB75C-4734-445F-BA1B-ABC35F79C8B0}" presName="spaceRect" presStyleCnt="0"/>
      <dgm:spPr/>
    </dgm:pt>
    <dgm:pt modelId="{0B3C806D-8BF4-4E41-B6A6-56287FAD1AEB}" type="pres">
      <dgm:prSet presAssocID="{183CB75C-4734-445F-BA1B-ABC35F79C8B0}" presName="parTx" presStyleLbl="revTx" presStyleIdx="0" presStyleCnt="3">
        <dgm:presLayoutVars>
          <dgm:chMax val="0"/>
          <dgm:chPref val="0"/>
        </dgm:presLayoutVars>
      </dgm:prSet>
      <dgm:spPr/>
    </dgm:pt>
    <dgm:pt modelId="{4B7081B3-A710-4046-B8B6-3A273D978055}" type="pres">
      <dgm:prSet presAssocID="{8983D276-540F-4F33-87F2-46E6D5B42E04}" presName="sibTrans" presStyleCnt="0"/>
      <dgm:spPr/>
    </dgm:pt>
    <dgm:pt modelId="{2D459E10-690A-4E5A-9821-E16F901BA5E0}" type="pres">
      <dgm:prSet presAssocID="{CCF479C3-84D4-4142-9FF0-665DF581CC15}" presName="compNode" presStyleCnt="0"/>
      <dgm:spPr/>
    </dgm:pt>
    <dgm:pt modelId="{43EDDAE6-B283-4B12-AA24-32A7E70015E9}" type="pres">
      <dgm:prSet presAssocID="{CCF479C3-84D4-4142-9FF0-665DF581CC15}" presName="bgRect" presStyleLbl="bgShp" presStyleIdx="1" presStyleCnt="3"/>
      <dgm:spPr/>
    </dgm:pt>
    <dgm:pt modelId="{9E780A5E-4721-402C-8D8F-C2E27D7750C5}" type="pres">
      <dgm:prSet presAssocID="{CCF479C3-84D4-4142-9FF0-665DF581CC15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2E213263-972F-4107-B5F0-53C0D09E113B}" type="pres">
      <dgm:prSet presAssocID="{CCF479C3-84D4-4142-9FF0-665DF581CC15}" presName="spaceRect" presStyleCnt="0"/>
      <dgm:spPr/>
    </dgm:pt>
    <dgm:pt modelId="{62716E4A-C1DE-42D5-BE27-766DDE87B5A3}" type="pres">
      <dgm:prSet presAssocID="{CCF479C3-84D4-4142-9FF0-665DF581CC15}" presName="parTx" presStyleLbl="revTx" presStyleIdx="1" presStyleCnt="3">
        <dgm:presLayoutVars>
          <dgm:chMax val="0"/>
          <dgm:chPref val="0"/>
        </dgm:presLayoutVars>
      </dgm:prSet>
      <dgm:spPr/>
    </dgm:pt>
    <dgm:pt modelId="{4039D0C8-89D4-41D9-BB1B-00E1A4007D0F}" type="pres">
      <dgm:prSet presAssocID="{0E660EA7-FCC7-4641-9CA7-A7C60F341C2C}" presName="sibTrans" presStyleCnt="0"/>
      <dgm:spPr/>
    </dgm:pt>
    <dgm:pt modelId="{096647A6-A3FF-4082-8E58-3151832F3F72}" type="pres">
      <dgm:prSet presAssocID="{B8C110B8-40BF-4BBC-A537-4ADEA0FC5DEE}" presName="compNode" presStyleCnt="0"/>
      <dgm:spPr/>
    </dgm:pt>
    <dgm:pt modelId="{B0B81F66-D05D-4A44-BDFA-263CC1D9149B}" type="pres">
      <dgm:prSet presAssocID="{B8C110B8-40BF-4BBC-A537-4ADEA0FC5DEE}" presName="bgRect" presStyleLbl="bgShp" presStyleIdx="2" presStyleCnt="3"/>
      <dgm:spPr/>
    </dgm:pt>
    <dgm:pt modelId="{6F1A00FC-091D-4E69-AC1A-13DFC6D33082}" type="pres">
      <dgm:prSet presAssocID="{B8C110B8-40BF-4BBC-A537-4ADEA0FC5DEE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A693C87C-60B2-433D-B238-0D66766E59B6}" type="pres">
      <dgm:prSet presAssocID="{B8C110B8-40BF-4BBC-A537-4ADEA0FC5DEE}" presName="spaceRect" presStyleCnt="0"/>
      <dgm:spPr/>
    </dgm:pt>
    <dgm:pt modelId="{DD523461-9DAC-4B63-B91B-8EF1992037F1}" type="pres">
      <dgm:prSet presAssocID="{B8C110B8-40BF-4BBC-A537-4ADEA0FC5D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390000-59DD-4A84-98C0-579BBB9EC26C}" srcId="{64F668E3-0CDE-4E16-A99A-86ACCC63AA9A}" destId="{B8C110B8-40BF-4BBC-A537-4ADEA0FC5DEE}" srcOrd="2" destOrd="0" parTransId="{57D012B5-D86C-4AE6-96BC-87E186605542}" sibTransId="{5AB1ABD9-297A-46D8-A831-94E6FDFBA8F3}"/>
    <dgm:cxn modelId="{61A5A02E-555E-4DDC-9724-C442120211E6}" type="presOf" srcId="{183CB75C-4734-445F-BA1B-ABC35F79C8B0}" destId="{0B3C806D-8BF4-4E41-B6A6-56287FAD1AEB}" srcOrd="0" destOrd="0" presId="urn:microsoft.com/office/officeart/2018/2/layout/IconVerticalSolidList"/>
    <dgm:cxn modelId="{AB039C31-2278-400B-86FB-00A9BE7C9F85}" srcId="{64F668E3-0CDE-4E16-A99A-86ACCC63AA9A}" destId="{CCF479C3-84D4-4142-9FF0-665DF581CC15}" srcOrd="1" destOrd="0" parTransId="{AA37CADD-A643-4757-B077-EFA8DD70417C}" sibTransId="{0E660EA7-FCC7-4641-9CA7-A7C60F341C2C}"/>
    <dgm:cxn modelId="{227DF338-EE6D-4C16-B44D-263BF2C10114}" srcId="{64F668E3-0CDE-4E16-A99A-86ACCC63AA9A}" destId="{183CB75C-4734-445F-BA1B-ABC35F79C8B0}" srcOrd="0" destOrd="0" parTransId="{DDE2DD32-7E21-4F73-ADDA-E58378861277}" sibTransId="{8983D276-540F-4F33-87F2-46E6D5B42E04}"/>
    <dgm:cxn modelId="{9787C55C-3629-47B7-8992-75CC8EC825D7}" type="presOf" srcId="{B8C110B8-40BF-4BBC-A537-4ADEA0FC5DEE}" destId="{DD523461-9DAC-4B63-B91B-8EF1992037F1}" srcOrd="0" destOrd="0" presId="urn:microsoft.com/office/officeart/2018/2/layout/IconVerticalSolidList"/>
    <dgm:cxn modelId="{CCB9ED61-12D6-460D-A5FB-926AFB2FE604}" type="presOf" srcId="{64F668E3-0CDE-4E16-A99A-86ACCC63AA9A}" destId="{2CBEC6DC-3A0B-4463-818D-46AD5B94569C}" srcOrd="0" destOrd="0" presId="urn:microsoft.com/office/officeart/2018/2/layout/IconVerticalSolidList"/>
    <dgm:cxn modelId="{F5EE8CBE-EE92-45A5-A003-ADB039A86D13}" type="presOf" srcId="{CCF479C3-84D4-4142-9FF0-665DF581CC15}" destId="{62716E4A-C1DE-42D5-BE27-766DDE87B5A3}" srcOrd="0" destOrd="0" presId="urn:microsoft.com/office/officeart/2018/2/layout/IconVerticalSolidList"/>
    <dgm:cxn modelId="{87A6A8DF-6318-493F-B00C-F7AB4F0551BA}" type="presParOf" srcId="{2CBEC6DC-3A0B-4463-818D-46AD5B94569C}" destId="{81BF6E1C-57E2-418C-9835-97E264EF6DD0}" srcOrd="0" destOrd="0" presId="urn:microsoft.com/office/officeart/2018/2/layout/IconVerticalSolidList"/>
    <dgm:cxn modelId="{E7674333-3866-473B-A3F9-5321562E8E12}" type="presParOf" srcId="{81BF6E1C-57E2-418C-9835-97E264EF6DD0}" destId="{F3F02C8A-1AF3-4F5B-A05C-BB765EA04787}" srcOrd="0" destOrd="0" presId="urn:microsoft.com/office/officeart/2018/2/layout/IconVerticalSolidList"/>
    <dgm:cxn modelId="{2457D46C-91B1-4D93-BDE1-048B0270CA19}" type="presParOf" srcId="{81BF6E1C-57E2-418C-9835-97E264EF6DD0}" destId="{BEA1329B-6900-4F21-A96F-BB6AA42AAFD4}" srcOrd="1" destOrd="0" presId="urn:microsoft.com/office/officeart/2018/2/layout/IconVerticalSolidList"/>
    <dgm:cxn modelId="{40F00C4A-4151-4516-BBB3-10BA6F33B107}" type="presParOf" srcId="{81BF6E1C-57E2-418C-9835-97E264EF6DD0}" destId="{24E81D03-E3E8-4242-905A-3779DA53D3C1}" srcOrd="2" destOrd="0" presId="urn:microsoft.com/office/officeart/2018/2/layout/IconVerticalSolidList"/>
    <dgm:cxn modelId="{E4629913-8F68-4067-B321-30D025ED71AF}" type="presParOf" srcId="{81BF6E1C-57E2-418C-9835-97E264EF6DD0}" destId="{0B3C806D-8BF4-4E41-B6A6-56287FAD1AEB}" srcOrd="3" destOrd="0" presId="urn:microsoft.com/office/officeart/2018/2/layout/IconVerticalSolidList"/>
    <dgm:cxn modelId="{E2A67FCD-D9C9-470C-B7D1-FAB0B319B8F7}" type="presParOf" srcId="{2CBEC6DC-3A0B-4463-818D-46AD5B94569C}" destId="{4B7081B3-A710-4046-B8B6-3A273D978055}" srcOrd="1" destOrd="0" presId="urn:microsoft.com/office/officeart/2018/2/layout/IconVerticalSolidList"/>
    <dgm:cxn modelId="{60A158A6-9C36-478C-B025-430DFED03426}" type="presParOf" srcId="{2CBEC6DC-3A0B-4463-818D-46AD5B94569C}" destId="{2D459E10-690A-4E5A-9821-E16F901BA5E0}" srcOrd="2" destOrd="0" presId="urn:microsoft.com/office/officeart/2018/2/layout/IconVerticalSolidList"/>
    <dgm:cxn modelId="{8D0D6AC1-FF6A-439C-A8B7-5B605901C80A}" type="presParOf" srcId="{2D459E10-690A-4E5A-9821-E16F901BA5E0}" destId="{43EDDAE6-B283-4B12-AA24-32A7E70015E9}" srcOrd="0" destOrd="0" presId="urn:microsoft.com/office/officeart/2018/2/layout/IconVerticalSolidList"/>
    <dgm:cxn modelId="{9263741D-2B7A-489A-872F-1B0EBC896FA8}" type="presParOf" srcId="{2D459E10-690A-4E5A-9821-E16F901BA5E0}" destId="{9E780A5E-4721-402C-8D8F-C2E27D7750C5}" srcOrd="1" destOrd="0" presId="urn:microsoft.com/office/officeart/2018/2/layout/IconVerticalSolidList"/>
    <dgm:cxn modelId="{FD08A077-3A35-49DF-86F1-7EF4C9FC02FB}" type="presParOf" srcId="{2D459E10-690A-4E5A-9821-E16F901BA5E0}" destId="{2E213263-972F-4107-B5F0-53C0D09E113B}" srcOrd="2" destOrd="0" presId="urn:microsoft.com/office/officeart/2018/2/layout/IconVerticalSolidList"/>
    <dgm:cxn modelId="{D988D0E8-79F7-4AF9-ADD1-397D3D49AB01}" type="presParOf" srcId="{2D459E10-690A-4E5A-9821-E16F901BA5E0}" destId="{62716E4A-C1DE-42D5-BE27-766DDE87B5A3}" srcOrd="3" destOrd="0" presId="urn:microsoft.com/office/officeart/2018/2/layout/IconVerticalSolidList"/>
    <dgm:cxn modelId="{0D8C642D-16CA-4189-BB16-EE6DF335E704}" type="presParOf" srcId="{2CBEC6DC-3A0B-4463-818D-46AD5B94569C}" destId="{4039D0C8-89D4-41D9-BB1B-00E1A4007D0F}" srcOrd="3" destOrd="0" presId="urn:microsoft.com/office/officeart/2018/2/layout/IconVerticalSolidList"/>
    <dgm:cxn modelId="{DC6AEFA3-E567-46B2-A96A-9D9EAD460972}" type="presParOf" srcId="{2CBEC6DC-3A0B-4463-818D-46AD5B94569C}" destId="{096647A6-A3FF-4082-8E58-3151832F3F72}" srcOrd="4" destOrd="0" presId="urn:microsoft.com/office/officeart/2018/2/layout/IconVerticalSolidList"/>
    <dgm:cxn modelId="{CBBE0EE6-9983-4224-A710-2E94C6B4ED2C}" type="presParOf" srcId="{096647A6-A3FF-4082-8E58-3151832F3F72}" destId="{B0B81F66-D05D-4A44-BDFA-263CC1D9149B}" srcOrd="0" destOrd="0" presId="urn:microsoft.com/office/officeart/2018/2/layout/IconVerticalSolidList"/>
    <dgm:cxn modelId="{A85CAB78-A305-451C-BF23-743C4A59B2FF}" type="presParOf" srcId="{096647A6-A3FF-4082-8E58-3151832F3F72}" destId="{6F1A00FC-091D-4E69-AC1A-13DFC6D33082}" srcOrd="1" destOrd="0" presId="urn:microsoft.com/office/officeart/2018/2/layout/IconVerticalSolidList"/>
    <dgm:cxn modelId="{759923C1-9461-4612-B8A4-53DD0518D281}" type="presParOf" srcId="{096647A6-A3FF-4082-8E58-3151832F3F72}" destId="{A693C87C-60B2-433D-B238-0D66766E59B6}" srcOrd="2" destOrd="0" presId="urn:microsoft.com/office/officeart/2018/2/layout/IconVerticalSolidList"/>
    <dgm:cxn modelId="{47AEC91C-AC39-444D-B487-34661A381E82}" type="presParOf" srcId="{096647A6-A3FF-4082-8E58-3151832F3F72}" destId="{DD523461-9DAC-4B63-B91B-8EF1992037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A302D-0CB2-465F-91D6-A50F58DA7E91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8C9043-8D0A-4325-9DF3-79049C26F7AB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400" b="0" i="0" dirty="0"/>
            <a:t>We built a </a:t>
          </a:r>
          <a:r>
            <a:rPr lang="en-US" sz="1400" b="1" i="0" dirty="0"/>
            <a:t>multi-class classification </a:t>
          </a:r>
          <a:r>
            <a:rPr lang="en-US" sz="1400" b="0" i="0" dirty="0"/>
            <a:t>model that analyzes user preferences to determine preferred beer style and make recommendations.</a:t>
          </a:r>
          <a:endParaRPr lang="en-US" sz="1400" dirty="0"/>
        </a:p>
      </dgm:t>
    </dgm:pt>
    <dgm:pt modelId="{4622D0D9-B011-46A8-B8A1-B1E100ABD785}" type="parTrans" cxnId="{74805357-2D61-488D-ADF3-242CC998041D}">
      <dgm:prSet/>
      <dgm:spPr/>
      <dgm:t>
        <a:bodyPr/>
        <a:lstStyle/>
        <a:p>
          <a:endParaRPr lang="en-US"/>
        </a:p>
      </dgm:t>
    </dgm:pt>
    <dgm:pt modelId="{FA0F569D-6379-4277-BBAA-FEFDDADD52CE}" type="sibTrans" cxnId="{74805357-2D61-488D-ADF3-242CC998041D}">
      <dgm:prSet/>
      <dgm:spPr/>
      <dgm:t>
        <a:bodyPr/>
        <a:lstStyle/>
        <a:p>
          <a:endParaRPr lang="en-US"/>
        </a:p>
      </dgm:t>
    </dgm:pt>
    <dgm:pt modelId="{B867D26C-E129-4606-9CA4-DA970EA02E05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400" b="1" i="0" dirty="0"/>
            <a:t>Preliminary analysis </a:t>
          </a:r>
          <a:r>
            <a:rPr lang="en-US" sz="1400" b="0" i="0" dirty="0"/>
            <a:t>and </a:t>
          </a:r>
          <a:r>
            <a:rPr lang="en-US" sz="1400" b="1" i="0" dirty="0"/>
            <a:t>preprocessing</a:t>
          </a:r>
          <a:r>
            <a:rPr lang="en-US" sz="1400" b="0" i="0" dirty="0"/>
            <a:t> involved analyzing variables and grouping related data. A </a:t>
          </a:r>
          <a:r>
            <a:rPr lang="en-US" sz="1400" b="1" i="0" dirty="0"/>
            <a:t>SQLite database </a:t>
          </a:r>
          <a:r>
            <a:rPr lang="en-US" sz="1400" b="0" i="0" dirty="0"/>
            <a:t>was created to store several tables of related information.</a:t>
          </a:r>
          <a:endParaRPr lang="en-US" sz="1400" dirty="0"/>
        </a:p>
      </dgm:t>
    </dgm:pt>
    <dgm:pt modelId="{43CCBD58-6305-42F1-95BC-8CBF310BC35A}" type="parTrans" cxnId="{4B24D674-F990-4406-8948-EC1F22C88011}">
      <dgm:prSet/>
      <dgm:spPr/>
      <dgm:t>
        <a:bodyPr/>
        <a:lstStyle/>
        <a:p>
          <a:endParaRPr lang="en-US"/>
        </a:p>
      </dgm:t>
    </dgm:pt>
    <dgm:pt modelId="{0575440D-2C2C-4F57-A79F-273119BB1856}" type="sibTrans" cxnId="{4B24D674-F990-4406-8948-EC1F22C88011}">
      <dgm:prSet/>
      <dgm:spPr/>
      <dgm:t>
        <a:bodyPr/>
        <a:lstStyle/>
        <a:p>
          <a:endParaRPr lang="en-US"/>
        </a:p>
      </dgm:t>
    </dgm:pt>
    <dgm:pt modelId="{AD541E3C-D56A-4C82-A626-8594E56BB67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b="0" i="0" dirty="0"/>
            <a:t>The model was trained on beer </a:t>
          </a:r>
          <a:r>
            <a:rPr lang="en-US" sz="1400" b="0" i="1" u="sng" dirty="0"/>
            <a:t>taste profile</a:t>
          </a:r>
          <a:r>
            <a:rPr lang="en-US" sz="1400" b="0" i="1" u="none" dirty="0"/>
            <a:t> </a:t>
          </a:r>
          <a:r>
            <a:rPr lang="en-US" sz="1400" b="0" i="0" dirty="0"/>
            <a:t>(e.g., </a:t>
          </a:r>
          <a:r>
            <a:rPr lang="en-US" sz="1400" b="1" i="0" dirty="0"/>
            <a:t>Astringency</a:t>
          </a:r>
          <a:r>
            <a:rPr lang="en-US" sz="1400" b="0" i="0" dirty="0"/>
            <a:t>, </a:t>
          </a:r>
          <a:r>
            <a:rPr lang="en-US" sz="1400" b="1" i="0" dirty="0"/>
            <a:t>Bitterness</a:t>
          </a:r>
          <a:r>
            <a:rPr lang="en-US" sz="1400" b="0" i="0" dirty="0"/>
            <a:t>, </a:t>
          </a:r>
          <a:r>
            <a:rPr lang="en-US" sz="1400" b="1" i="0" dirty="0"/>
            <a:t>Saltiness</a:t>
          </a:r>
          <a:r>
            <a:rPr lang="en-US" sz="1400" b="0" i="0" dirty="0"/>
            <a:t>, etc.) and </a:t>
          </a:r>
          <a:r>
            <a:rPr lang="en-US" sz="1400" b="0" i="1" u="sng" dirty="0"/>
            <a:t>chemical composition</a:t>
          </a:r>
          <a:r>
            <a:rPr lang="en-US" sz="1400" b="0" i="1" u="none" dirty="0"/>
            <a:t> </a:t>
          </a:r>
          <a:r>
            <a:rPr lang="en-US" sz="1400" b="0" i="0" dirty="0"/>
            <a:t>(</a:t>
          </a:r>
          <a:r>
            <a:rPr lang="en-US" sz="1400" b="1" i="0" dirty="0"/>
            <a:t>ABV</a:t>
          </a:r>
          <a:r>
            <a:rPr lang="en-US" sz="1400" b="0" i="0" dirty="0"/>
            <a:t>, </a:t>
          </a:r>
          <a:r>
            <a:rPr lang="en-US" sz="1400" b="1" i="0" dirty="0"/>
            <a:t>min./max. IBU</a:t>
          </a:r>
          <a:r>
            <a:rPr lang="en-US" sz="1400" b="0" i="0" dirty="0"/>
            <a:t>) would be considered in the construction of the model, while more opinionated statistics like review scores, were excluded.</a:t>
          </a:r>
          <a:endParaRPr lang="en-US" sz="1400" dirty="0"/>
        </a:p>
      </dgm:t>
    </dgm:pt>
    <dgm:pt modelId="{3870CA0E-8810-417D-BE08-083BE8C5C1ED}" type="parTrans" cxnId="{B099807D-600C-491D-BB1F-EF0C019A0338}">
      <dgm:prSet/>
      <dgm:spPr/>
      <dgm:t>
        <a:bodyPr/>
        <a:lstStyle/>
        <a:p>
          <a:endParaRPr lang="en-US"/>
        </a:p>
      </dgm:t>
    </dgm:pt>
    <dgm:pt modelId="{9B724515-109E-4C4B-AA64-AF1AF7A36CCA}" type="sibTrans" cxnId="{B099807D-600C-491D-BB1F-EF0C019A0338}">
      <dgm:prSet/>
      <dgm:spPr/>
      <dgm:t>
        <a:bodyPr/>
        <a:lstStyle/>
        <a:p>
          <a:endParaRPr lang="en-US"/>
        </a:p>
      </dgm:t>
    </dgm:pt>
    <dgm:pt modelId="{C8F917EA-82CD-424A-946D-B931D1FB6BA4}" type="pres">
      <dgm:prSet presAssocID="{39EA302D-0CB2-465F-91D6-A50F58DA7E91}" presName="Name0" presStyleCnt="0">
        <dgm:presLayoutVars>
          <dgm:dir/>
          <dgm:resizeHandles val="exact"/>
        </dgm:presLayoutVars>
      </dgm:prSet>
      <dgm:spPr/>
    </dgm:pt>
    <dgm:pt modelId="{0C05D047-90F7-3244-8566-640499C2CACA}" type="pres">
      <dgm:prSet presAssocID="{288C9043-8D0A-4325-9DF3-79049C26F7AB}" presName="node" presStyleLbl="node1" presStyleIdx="0" presStyleCnt="5">
        <dgm:presLayoutVars>
          <dgm:bulletEnabled val="1"/>
        </dgm:presLayoutVars>
      </dgm:prSet>
      <dgm:spPr/>
    </dgm:pt>
    <dgm:pt modelId="{D4E9C933-060F-684E-B5E3-AA07EED10BD5}" type="pres">
      <dgm:prSet presAssocID="{FA0F569D-6379-4277-BBAA-FEFDDADD52CE}" presName="sibTransSpacerBeforeConnector" presStyleCnt="0"/>
      <dgm:spPr/>
    </dgm:pt>
    <dgm:pt modelId="{6C662624-8432-164A-9E2F-B5077B2229EC}" type="pres">
      <dgm:prSet presAssocID="{FA0F569D-6379-4277-BBAA-FEFDDADD52CE}" presName="sibTrans" presStyleLbl="node1" presStyleIdx="1" presStyleCnt="5"/>
      <dgm:spPr/>
    </dgm:pt>
    <dgm:pt modelId="{AB2A7B70-0D05-B843-8FD7-A43E63AC6379}" type="pres">
      <dgm:prSet presAssocID="{FA0F569D-6379-4277-BBAA-FEFDDADD52CE}" presName="sibTransSpacerAfterConnector" presStyleCnt="0"/>
      <dgm:spPr/>
    </dgm:pt>
    <dgm:pt modelId="{9D81BA3A-788E-8D4C-96FF-8A5123CB8C3C}" type="pres">
      <dgm:prSet presAssocID="{B867D26C-E129-4606-9CA4-DA970EA02E05}" presName="node" presStyleLbl="node1" presStyleIdx="2" presStyleCnt="5">
        <dgm:presLayoutVars>
          <dgm:bulletEnabled val="1"/>
        </dgm:presLayoutVars>
      </dgm:prSet>
      <dgm:spPr/>
    </dgm:pt>
    <dgm:pt modelId="{AA9E667C-DDB7-764A-962D-9E3F99691AB9}" type="pres">
      <dgm:prSet presAssocID="{0575440D-2C2C-4F57-A79F-273119BB1856}" presName="sibTransSpacerBeforeConnector" presStyleCnt="0"/>
      <dgm:spPr/>
    </dgm:pt>
    <dgm:pt modelId="{829A7CB5-2C9C-C142-8DDF-4C69A4212E8F}" type="pres">
      <dgm:prSet presAssocID="{0575440D-2C2C-4F57-A79F-273119BB1856}" presName="sibTrans" presStyleLbl="node1" presStyleIdx="3" presStyleCnt="5"/>
      <dgm:spPr/>
    </dgm:pt>
    <dgm:pt modelId="{48758393-4648-BE40-B6D9-1FCDC785ED3E}" type="pres">
      <dgm:prSet presAssocID="{0575440D-2C2C-4F57-A79F-273119BB1856}" presName="sibTransSpacerAfterConnector" presStyleCnt="0"/>
      <dgm:spPr/>
    </dgm:pt>
    <dgm:pt modelId="{EBF4B65B-72C2-BA41-9E4D-FF7258A4F0A7}" type="pres">
      <dgm:prSet presAssocID="{AD541E3C-D56A-4C82-A626-8594E56BB676}" presName="node" presStyleLbl="node1" presStyleIdx="4" presStyleCnt="5">
        <dgm:presLayoutVars>
          <dgm:bulletEnabled val="1"/>
        </dgm:presLayoutVars>
      </dgm:prSet>
      <dgm:spPr/>
    </dgm:pt>
  </dgm:ptLst>
  <dgm:cxnLst>
    <dgm:cxn modelId="{3222D322-E1D8-D946-8C2F-40A8F5A06571}" type="presOf" srcId="{FA0F569D-6379-4277-BBAA-FEFDDADD52CE}" destId="{6C662624-8432-164A-9E2F-B5077B2229EC}" srcOrd="0" destOrd="0" presId="urn:microsoft.com/office/officeart/2016/7/layout/BasicProcessNew"/>
    <dgm:cxn modelId="{942C8425-2714-204F-BAA5-AEA5F22BA3BE}" type="presOf" srcId="{0575440D-2C2C-4F57-A79F-273119BB1856}" destId="{829A7CB5-2C9C-C142-8DDF-4C69A4212E8F}" srcOrd="0" destOrd="0" presId="urn:microsoft.com/office/officeart/2016/7/layout/BasicProcessNew"/>
    <dgm:cxn modelId="{75F98E33-17B5-1A4D-97AF-165175870B70}" type="presOf" srcId="{39EA302D-0CB2-465F-91D6-A50F58DA7E91}" destId="{C8F917EA-82CD-424A-946D-B931D1FB6BA4}" srcOrd="0" destOrd="0" presId="urn:microsoft.com/office/officeart/2016/7/layout/BasicProcessNew"/>
    <dgm:cxn modelId="{4B24D674-F990-4406-8948-EC1F22C88011}" srcId="{39EA302D-0CB2-465F-91D6-A50F58DA7E91}" destId="{B867D26C-E129-4606-9CA4-DA970EA02E05}" srcOrd="1" destOrd="0" parTransId="{43CCBD58-6305-42F1-95BC-8CBF310BC35A}" sibTransId="{0575440D-2C2C-4F57-A79F-273119BB1856}"/>
    <dgm:cxn modelId="{74805357-2D61-488D-ADF3-242CC998041D}" srcId="{39EA302D-0CB2-465F-91D6-A50F58DA7E91}" destId="{288C9043-8D0A-4325-9DF3-79049C26F7AB}" srcOrd="0" destOrd="0" parTransId="{4622D0D9-B011-46A8-B8A1-B1E100ABD785}" sibTransId="{FA0F569D-6379-4277-BBAA-FEFDDADD52CE}"/>
    <dgm:cxn modelId="{B099807D-600C-491D-BB1F-EF0C019A0338}" srcId="{39EA302D-0CB2-465F-91D6-A50F58DA7E91}" destId="{AD541E3C-D56A-4C82-A626-8594E56BB676}" srcOrd="2" destOrd="0" parTransId="{3870CA0E-8810-417D-BE08-083BE8C5C1ED}" sibTransId="{9B724515-109E-4C4B-AA64-AF1AF7A36CCA}"/>
    <dgm:cxn modelId="{F8ABE494-8E02-314A-8013-B9A38E8CC6B2}" type="presOf" srcId="{B867D26C-E129-4606-9CA4-DA970EA02E05}" destId="{9D81BA3A-788E-8D4C-96FF-8A5123CB8C3C}" srcOrd="0" destOrd="0" presId="urn:microsoft.com/office/officeart/2016/7/layout/BasicProcessNew"/>
    <dgm:cxn modelId="{1BB83BAE-0A43-0A4B-AF63-27E6DB0AFE6B}" type="presOf" srcId="{AD541E3C-D56A-4C82-A626-8594E56BB676}" destId="{EBF4B65B-72C2-BA41-9E4D-FF7258A4F0A7}" srcOrd="0" destOrd="0" presId="urn:microsoft.com/office/officeart/2016/7/layout/BasicProcessNew"/>
    <dgm:cxn modelId="{258021BD-C7A0-A24C-8581-1D1952ACF0A2}" type="presOf" srcId="{288C9043-8D0A-4325-9DF3-79049C26F7AB}" destId="{0C05D047-90F7-3244-8566-640499C2CACA}" srcOrd="0" destOrd="0" presId="urn:microsoft.com/office/officeart/2016/7/layout/BasicProcessNew"/>
    <dgm:cxn modelId="{27B11510-3495-C84E-BFBC-328AAB1D1B5F}" type="presParOf" srcId="{C8F917EA-82CD-424A-946D-B931D1FB6BA4}" destId="{0C05D047-90F7-3244-8566-640499C2CACA}" srcOrd="0" destOrd="0" presId="urn:microsoft.com/office/officeart/2016/7/layout/BasicProcessNew"/>
    <dgm:cxn modelId="{D271000E-14F8-8B45-BCB9-181723924645}" type="presParOf" srcId="{C8F917EA-82CD-424A-946D-B931D1FB6BA4}" destId="{D4E9C933-060F-684E-B5E3-AA07EED10BD5}" srcOrd="1" destOrd="0" presId="urn:microsoft.com/office/officeart/2016/7/layout/BasicProcessNew"/>
    <dgm:cxn modelId="{E7302BF8-0CEB-4A45-AE1E-D3914EC6641E}" type="presParOf" srcId="{C8F917EA-82CD-424A-946D-B931D1FB6BA4}" destId="{6C662624-8432-164A-9E2F-B5077B2229EC}" srcOrd="2" destOrd="0" presId="urn:microsoft.com/office/officeart/2016/7/layout/BasicProcessNew"/>
    <dgm:cxn modelId="{539A8E3E-AA5F-E74E-B61F-21D3C3DF4D26}" type="presParOf" srcId="{C8F917EA-82CD-424A-946D-B931D1FB6BA4}" destId="{AB2A7B70-0D05-B843-8FD7-A43E63AC6379}" srcOrd="3" destOrd="0" presId="urn:microsoft.com/office/officeart/2016/7/layout/BasicProcessNew"/>
    <dgm:cxn modelId="{CFF4A868-48BE-9547-9F20-F21F5D5B0F34}" type="presParOf" srcId="{C8F917EA-82CD-424A-946D-B931D1FB6BA4}" destId="{9D81BA3A-788E-8D4C-96FF-8A5123CB8C3C}" srcOrd="4" destOrd="0" presId="urn:microsoft.com/office/officeart/2016/7/layout/BasicProcessNew"/>
    <dgm:cxn modelId="{616E1A26-9D81-5748-97D7-C53F653FA142}" type="presParOf" srcId="{C8F917EA-82CD-424A-946D-B931D1FB6BA4}" destId="{AA9E667C-DDB7-764A-962D-9E3F99691AB9}" srcOrd="5" destOrd="0" presId="urn:microsoft.com/office/officeart/2016/7/layout/BasicProcessNew"/>
    <dgm:cxn modelId="{9F0690A8-19FA-9F4A-9FEE-DDF89EFDE379}" type="presParOf" srcId="{C8F917EA-82CD-424A-946D-B931D1FB6BA4}" destId="{829A7CB5-2C9C-C142-8DDF-4C69A4212E8F}" srcOrd="6" destOrd="0" presId="urn:microsoft.com/office/officeart/2016/7/layout/BasicProcessNew"/>
    <dgm:cxn modelId="{4ED72C1E-4717-1848-B408-5589DE12E088}" type="presParOf" srcId="{C8F917EA-82CD-424A-946D-B931D1FB6BA4}" destId="{48758393-4648-BE40-B6D9-1FCDC785ED3E}" srcOrd="7" destOrd="0" presId="urn:microsoft.com/office/officeart/2016/7/layout/BasicProcessNew"/>
    <dgm:cxn modelId="{1F5B4613-22B8-BE4D-81E5-EB25AE8C2C0A}" type="presParOf" srcId="{C8F917EA-82CD-424A-946D-B931D1FB6BA4}" destId="{EBF4B65B-72C2-BA41-9E4D-FF7258A4F0A7}" srcOrd="8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377A41-BD8A-4632-8229-AEEADE984D4B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61F520-E74E-418C-AEA1-766D5DC68396}">
      <dgm:prSet/>
      <dgm:spPr/>
      <dgm:t>
        <a:bodyPr/>
        <a:lstStyle/>
        <a:p>
          <a:r>
            <a:rPr lang="en-US" b="1" i="0" dirty="0"/>
            <a:t>What style of beer is most popular based on data from consumers?</a:t>
          </a:r>
          <a:endParaRPr lang="en-US" dirty="0"/>
        </a:p>
      </dgm:t>
    </dgm:pt>
    <dgm:pt modelId="{6B18C700-CB96-46FD-BC5F-E8F73585B1C7}" type="parTrans" cxnId="{94A5BC24-B6A6-4BC5-8BBC-24F9C835426E}">
      <dgm:prSet/>
      <dgm:spPr/>
      <dgm:t>
        <a:bodyPr/>
        <a:lstStyle/>
        <a:p>
          <a:endParaRPr lang="en-US"/>
        </a:p>
      </dgm:t>
    </dgm:pt>
    <dgm:pt modelId="{C54F2E61-4653-460F-A799-81232E395218}" type="sibTrans" cxnId="{94A5BC24-B6A6-4BC5-8BBC-24F9C835426E}">
      <dgm:prSet/>
      <dgm:spPr/>
      <dgm:t>
        <a:bodyPr/>
        <a:lstStyle/>
        <a:p>
          <a:endParaRPr lang="en-US"/>
        </a:p>
      </dgm:t>
    </dgm:pt>
    <dgm:pt modelId="{30531C89-6263-4FB0-92CD-3129FB4EDD32}">
      <dgm:prSet/>
      <dgm:spPr/>
      <dgm:t>
        <a:bodyPr/>
        <a:lstStyle/>
        <a:p>
          <a:r>
            <a:rPr lang="en-US" b="1" i="0"/>
            <a:t>Which flavor profile is most popular based on the dataset?</a:t>
          </a:r>
          <a:endParaRPr lang="en-US"/>
        </a:p>
      </dgm:t>
    </dgm:pt>
    <dgm:pt modelId="{8FCEE521-B79E-45AE-B335-07F4C5095728}" type="parTrans" cxnId="{B73D3444-A11F-4B67-9D3E-2F231D791E3A}">
      <dgm:prSet/>
      <dgm:spPr/>
      <dgm:t>
        <a:bodyPr/>
        <a:lstStyle/>
        <a:p>
          <a:endParaRPr lang="en-US"/>
        </a:p>
      </dgm:t>
    </dgm:pt>
    <dgm:pt modelId="{6ABBBE54-B4DF-4B73-A3F6-B4461A3EB795}" type="sibTrans" cxnId="{B73D3444-A11F-4B67-9D3E-2F231D791E3A}">
      <dgm:prSet/>
      <dgm:spPr/>
      <dgm:t>
        <a:bodyPr/>
        <a:lstStyle/>
        <a:p>
          <a:endParaRPr lang="en-US"/>
        </a:p>
      </dgm:t>
    </dgm:pt>
    <dgm:pt modelId="{B75AB08F-4364-4A00-AB4E-53C43D868DFF}">
      <dgm:prSet/>
      <dgm:spPr/>
      <dgm:t>
        <a:bodyPr/>
        <a:lstStyle/>
        <a:p>
          <a:r>
            <a:rPr lang="en-US" b="1" i="0"/>
            <a:t>What type of beer you might prefer based on your input of type of taste preferences?</a:t>
          </a:r>
          <a:endParaRPr lang="en-US"/>
        </a:p>
      </dgm:t>
    </dgm:pt>
    <dgm:pt modelId="{F2ACF6A3-6566-4A19-B753-FDEF6790D677}" type="parTrans" cxnId="{C0FB53F5-547A-4380-ABA2-16976D5D5B37}">
      <dgm:prSet/>
      <dgm:spPr/>
      <dgm:t>
        <a:bodyPr/>
        <a:lstStyle/>
        <a:p>
          <a:endParaRPr lang="en-US"/>
        </a:p>
      </dgm:t>
    </dgm:pt>
    <dgm:pt modelId="{6D84949E-6A8E-4B73-95C9-BB8ADABA0197}" type="sibTrans" cxnId="{C0FB53F5-547A-4380-ABA2-16976D5D5B37}">
      <dgm:prSet/>
      <dgm:spPr/>
      <dgm:t>
        <a:bodyPr/>
        <a:lstStyle/>
        <a:p>
          <a:endParaRPr lang="en-US"/>
        </a:p>
      </dgm:t>
    </dgm:pt>
    <dgm:pt modelId="{1F4833C8-6F2A-435B-9890-C6BBB65232FD}">
      <dgm:prSet/>
      <dgm:spPr/>
      <dgm:t>
        <a:bodyPr/>
        <a:lstStyle/>
        <a:p>
          <a:r>
            <a:rPr lang="en-US" b="1" i="0" dirty="0"/>
            <a:t>Which breweries have the most popular beers based on reviews?</a:t>
          </a:r>
          <a:endParaRPr lang="en-US" dirty="0"/>
        </a:p>
      </dgm:t>
    </dgm:pt>
    <dgm:pt modelId="{AB595A8D-6A2F-43FE-98F5-AC5C282D8917}" type="parTrans" cxnId="{203DB9DE-BCDE-4941-BB0B-8FCF8956648D}">
      <dgm:prSet/>
      <dgm:spPr/>
      <dgm:t>
        <a:bodyPr/>
        <a:lstStyle/>
        <a:p>
          <a:endParaRPr lang="en-US"/>
        </a:p>
      </dgm:t>
    </dgm:pt>
    <dgm:pt modelId="{0B9B1254-455D-4170-9900-4C8AFD672825}" type="sibTrans" cxnId="{203DB9DE-BCDE-4941-BB0B-8FCF8956648D}">
      <dgm:prSet/>
      <dgm:spPr/>
      <dgm:t>
        <a:bodyPr/>
        <a:lstStyle/>
        <a:p>
          <a:endParaRPr lang="en-US"/>
        </a:p>
      </dgm:t>
    </dgm:pt>
    <dgm:pt modelId="{DE627B24-C2DC-CD4E-8958-DAE0B7EFB9D1}" type="pres">
      <dgm:prSet presAssocID="{7D377A41-BD8A-4632-8229-AEEADE984D4B}" presName="matrix" presStyleCnt="0">
        <dgm:presLayoutVars>
          <dgm:chMax val="1"/>
          <dgm:dir/>
          <dgm:resizeHandles val="exact"/>
        </dgm:presLayoutVars>
      </dgm:prSet>
      <dgm:spPr/>
    </dgm:pt>
    <dgm:pt modelId="{2C20D97B-4304-B643-A83D-A3965CEC29E1}" type="pres">
      <dgm:prSet presAssocID="{7D377A41-BD8A-4632-8229-AEEADE984D4B}" presName="diamond" presStyleLbl="bgShp" presStyleIdx="0" presStyleCnt="1"/>
      <dgm:spPr/>
    </dgm:pt>
    <dgm:pt modelId="{03C8D895-0216-0E4D-94E2-C676EB1F6007}" type="pres">
      <dgm:prSet presAssocID="{7D377A41-BD8A-4632-8229-AEEADE984D4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5F3F1EA-0A7E-3F4D-8298-CE34E3793488}" type="pres">
      <dgm:prSet presAssocID="{7D377A41-BD8A-4632-8229-AEEADE984D4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5909A2-EE20-1B44-A7D4-CC4FC3827DDD}" type="pres">
      <dgm:prSet presAssocID="{7D377A41-BD8A-4632-8229-AEEADE984D4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0E108F-6AF1-8F47-995A-18EBC6470C14}" type="pres">
      <dgm:prSet presAssocID="{7D377A41-BD8A-4632-8229-AEEADE984D4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D063C13-5427-1C4F-8BD3-651DC93E6007}" type="presOf" srcId="{B75AB08F-4364-4A00-AB4E-53C43D868DFF}" destId="{1E5909A2-EE20-1B44-A7D4-CC4FC3827DDD}" srcOrd="0" destOrd="0" presId="urn:microsoft.com/office/officeart/2005/8/layout/matrix3"/>
    <dgm:cxn modelId="{94A5BC24-B6A6-4BC5-8BBC-24F9C835426E}" srcId="{7D377A41-BD8A-4632-8229-AEEADE984D4B}" destId="{6061F520-E74E-418C-AEA1-766D5DC68396}" srcOrd="0" destOrd="0" parTransId="{6B18C700-CB96-46FD-BC5F-E8F73585B1C7}" sibTransId="{C54F2E61-4653-460F-A799-81232E395218}"/>
    <dgm:cxn modelId="{01DF0E37-0542-2D48-BFAC-22AE7E6EDC3B}" type="presOf" srcId="{30531C89-6263-4FB0-92CD-3129FB4EDD32}" destId="{65F3F1EA-0A7E-3F4D-8298-CE34E3793488}" srcOrd="0" destOrd="0" presId="urn:microsoft.com/office/officeart/2005/8/layout/matrix3"/>
    <dgm:cxn modelId="{B73D3444-A11F-4B67-9D3E-2F231D791E3A}" srcId="{7D377A41-BD8A-4632-8229-AEEADE984D4B}" destId="{30531C89-6263-4FB0-92CD-3129FB4EDD32}" srcOrd="1" destOrd="0" parTransId="{8FCEE521-B79E-45AE-B335-07F4C5095728}" sibTransId="{6ABBBE54-B4DF-4B73-A3F6-B4461A3EB795}"/>
    <dgm:cxn modelId="{BBA6EB67-35EB-CE4A-8A0E-7291C67A1AC6}" type="presOf" srcId="{6061F520-E74E-418C-AEA1-766D5DC68396}" destId="{03C8D895-0216-0E4D-94E2-C676EB1F6007}" srcOrd="0" destOrd="0" presId="urn:microsoft.com/office/officeart/2005/8/layout/matrix3"/>
    <dgm:cxn modelId="{CDC7A655-6E70-C74A-9CEF-6F01377C65EC}" type="presOf" srcId="{7D377A41-BD8A-4632-8229-AEEADE984D4B}" destId="{DE627B24-C2DC-CD4E-8958-DAE0B7EFB9D1}" srcOrd="0" destOrd="0" presId="urn:microsoft.com/office/officeart/2005/8/layout/matrix3"/>
    <dgm:cxn modelId="{A8B467B8-30C1-974D-95D6-04D7139B8BA2}" type="presOf" srcId="{1F4833C8-6F2A-435B-9890-C6BBB65232FD}" destId="{520E108F-6AF1-8F47-995A-18EBC6470C14}" srcOrd="0" destOrd="0" presId="urn:microsoft.com/office/officeart/2005/8/layout/matrix3"/>
    <dgm:cxn modelId="{203DB9DE-BCDE-4941-BB0B-8FCF8956648D}" srcId="{7D377A41-BD8A-4632-8229-AEEADE984D4B}" destId="{1F4833C8-6F2A-435B-9890-C6BBB65232FD}" srcOrd="3" destOrd="0" parTransId="{AB595A8D-6A2F-43FE-98F5-AC5C282D8917}" sibTransId="{0B9B1254-455D-4170-9900-4C8AFD672825}"/>
    <dgm:cxn modelId="{C0FB53F5-547A-4380-ABA2-16976D5D5B37}" srcId="{7D377A41-BD8A-4632-8229-AEEADE984D4B}" destId="{B75AB08F-4364-4A00-AB4E-53C43D868DFF}" srcOrd="2" destOrd="0" parTransId="{F2ACF6A3-6566-4A19-B753-FDEF6790D677}" sibTransId="{6D84949E-6A8E-4B73-95C9-BB8ADABA0197}"/>
    <dgm:cxn modelId="{009ADFEC-F937-CC45-9F75-81F6500F8FC0}" type="presParOf" srcId="{DE627B24-C2DC-CD4E-8958-DAE0B7EFB9D1}" destId="{2C20D97B-4304-B643-A83D-A3965CEC29E1}" srcOrd="0" destOrd="0" presId="urn:microsoft.com/office/officeart/2005/8/layout/matrix3"/>
    <dgm:cxn modelId="{A7C4B51A-94FC-5B4D-8AD6-BF464FFDBD62}" type="presParOf" srcId="{DE627B24-C2DC-CD4E-8958-DAE0B7EFB9D1}" destId="{03C8D895-0216-0E4D-94E2-C676EB1F6007}" srcOrd="1" destOrd="0" presId="urn:microsoft.com/office/officeart/2005/8/layout/matrix3"/>
    <dgm:cxn modelId="{7C793DE3-400A-2C41-B50A-7EB1FA223870}" type="presParOf" srcId="{DE627B24-C2DC-CD4E-8958-DAE0B7EFB9D1}" destId="{65F3F1EA-0A7E-3F4D-8298-CE34E3793488}" srcOrd="2" destOrd="0" presId="urn:microsoft.com/office/officeart/2005/8/layout/matrix3"/>
    <dgm:cxn modelId="{53595A09-20ED-FE42-8CF4-C0C8BD065A51}" type="presParOf" srcId="{DE627B24-C2DC-CD4E-8958-DAE0B7EFB9D1}" destId="{1E5909A2-EE20-1B44-A7D4-CC4FC3827DDD}" srcOrd="3" destOrd="0" presId="urn:microsoft.com/office/officeart/2005/8/layout/matrix3"/>
    <dgm:cxn modelId="{9A220963-E98B-B04C-9DDC-6B4248A1F364}" type="presParOf" srcId="{DE627B24-C2DC-CD4E-8958-DAE0B7EFB9D1}" destId="{520E108F-6AF1-8F47-995A-18EBC6470C1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B1E3D-8995-D648-A6D9-F529B4CD1870}">
      <dsp:nvSpPr>
        <dsp:cNvPr id="0" name=""/>
        <dsp:cNvSpPr/>
      </dsp:nvSpPr>
      <dsp:spPr>
        <a:xfrm>
          <a:off x="784" y="780604"/>
          <a:ext cx="2752132" cy="1747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81A2B-15E1-B240-84DE-E48959B604C6}">
      <dsp:nvSpPr>
        <dsp:cNvPr id="0" name=""/>
        <dsp:cNvSpPr/>
      </dsp:nvSpPr>
      <dsp:spPr>
        <a:xfrm>
          <a:off x="306576" y="1071107"/>
          <a:ext cx="2752132" cy="1747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First graph shows U.S. Beer Production Volume in 2021 based on breweries.</a:t>
          </a:r>
        </a:p>
      </dsp:txBody>
      <dsp:txXfrm>
        <a:off x="357762" y="1122293"/>
        <a:ext cx="2649760" cy="1645232"/>
      </dsp:txXfrm>
    </dsp:sp>
    <dsp:sp modelId="{2142E167-AB7F-924F-AAB2-BDA425E67514}">
      <dsp:nvSpPr>
        <dsp:cNvPr id="0" name=""/>
        <dsp:cNvSpPr/>
      </dsp:nvSpPr>
      <dsp:spPr>
        <a:xfrm>
          <a:off x="3364501" y="780604"/>
          <a:ext cx="2752132" cy="1747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B912-DA78-F547-9DFD-1921D3CB835C}">
      <dsp:nvSpPr>
        <dsp:cNvPr id="0" name=""/>
        <dsp:cNvSpPr/>
      </dsp:nvSpPr>
      <dsp:spPr>
        <a:xfrm>
          <a:off x="3670294" y="1071107"/>
          <a:ext cx="2752132" cy="1747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Second graph shows the numbers of breweries being open in the U.S. growing each year since 1976.</a:t>
          </a:r>
        </a:p>
      </dsp:txBody>
      <dsp:txXfrm>
        <a:off x="3721480" y="1122293"/>
        <a:ext cx="2649760" cy="1645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02C8A-1AF3-4F5B-A05C-BB765EA04787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1329B-6900-4F21-A96F-BB6AA42AAFD4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C806D-8BF4-4E41-B6A6-56287FAD1AEB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database we are using is from Kaggle and is a </a:t>
          </a:r>
          <a:r>
            <a:rPr lang="en-US" sz="1800" kern="1200">
              <a:hlinkClick xmlns:r="http://schemas.openxmlformats.org/officeDocument/2006/relationships" r:id="rId3"/>
            </a:rPr>
            <a:t>Beer Profile and Ratings Data Set.</a:t>
          </a:r>
          <a:endParaRPr lang="en-US" sz="1800" kern="1200"/>
        </a:p>
      </dsp:txBody>
      <dsp:txXfrm>
        <a:off x="1840447" y="680"/>
        <a:ext cx="4420652" cy="1593460"/>
      </dsp:txXfrm>
    </dsp:sp>
    <dsp:sp modelId="{43EDDAE6-B283-4B12-AA24-32A7E70015E9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80A5E-4721-402C-8D8F-C2E27D7750C5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16E4A-C1DE-42D5-BE27-766DDE87B5A3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Database lists the </a:t>
          </a:r>
          <a:r>
            <a:rPr lang="en-US" sz="1800" b="1" i="1" kern="1200" dirty="0"/>
            <a:t>name</a:t>
          </a:r>
          <a:r>
            <a:rPr lang="en-US" sz="1800" kern="1200" dirty="0"/>
            <a:t> and </a:t>
          </a:r>
          <a:r>
            <a:rPr lang="en-US" sz="1800" b="1" i="1" kern="1200" dirty="0"/>
            <a:t>style</a:t>
          </a:r>
          <a:r>
            <a:rPr lang="en-US" sz="1800" kern="1200" dirty="0"/>
            <a:t> of beer and is broken down by different </a:t>
          </a:r>
          <a:r>
            <a:rPr lang="en-US" sz="1800" b="1" i="1" kern="1200" dirty="0"/>
            <a:t>descriptions</a:t>
          </a:r>
          <a:r>
            <a:rPr lang="en-US" sz="1800" kern="1200" dirty="0"/>
            <a:t> which we use in our </a:t>
          </a:r>
          <a:r>
            <a:rPr lang="en-US" sz="1800" b="1" i="1" kern="1200" dirty="0"/>
            <a:t>recommender system</a:t>
          </a:r>
          <a:r>
            <a:rPr lang="en-US" sz="1800" kern="1200" dirty="0"/>
            <a:t> to determine the right beer just for you!</a:t>
          </a:r>
        </a:p>
      </dsp:txBody>
      <dsp:txXfrm>
        <a:off x="1840447" y="1992507"/>
        <a:ext cx="4420652" cy="1593460"/>
      </dsp:txXfrm>
    </dsp:sp>
    <dsp:sp modelId="{B0B81F66-D05D-4A44-BDFA-263CC1D9149B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A00FC-091D-4E69-AC1A-13DFC6D33082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23461-9DAC-4B63-B91B-8EF1992037F1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Database also lists average user review scores for </a:t>
          </a:r>
          <a:r>
            <a:rPr lang="en-US" sz="1800" b="1" i="1" kern="1200" dirty="0"/>
            <a:t>aroma</a:t>
          </a:r>
          <a:r>
            <a:rPr lang="en-US" sz="1800" kern="1200" dirty="0"/>
            <a:t>, </a:t>
          </a:r>
          <a:r>
            <a:rPr lang="en-US" sz="1800" b="1" i="1" kern="1200" dirty="0"/>
            <a:t>appearance</a:t>
          </a:r>
          <a:r>
            <a:rPr lang="en-US" sz="1800" kern="1200" dirty="0"/>
            <a:t>, </a:t>
          </a:r>
          <a:r>
            <a:rPr lang="en-US" sz="1800" b="1" i="1" kern="1200" dirty="0"/>
            <a:t>palate</a:t>
          </a:r>
          <a:r>
            <a:rPr lang="en-US" sz="1800" kern="1200" dirty="0"/>
            <a:t>, </a:t>
          </a:r>
          <a:r>
            <a:rPr lang="en-US" sz="1800" b="1" i="1" kern="1200" dirty="0"/>
            <a:t>taste</a:t>
          </a:r>
          <a:r>
            <a:rPr lang="en-US" sz="1800" kern="1200" dirty="0"/>
            <a:t>, and </a:t>
          </a:r>
          <a:r>
            <a:rPr lang="en-US" sz="1800" b="1" i="1" kern="1200" dirty="0"/>
            <a:t>overall rating </a:t>
          </a:r>
          <a:r>
            <a:rPr lang="en-US" sz="1800" kern="1200" dirty="0"/>
            <a:t>of each beer.</a:t>
          </a:r>
        </a:p>
      </dsp:txBody>
      <dsp:txXfrm>
        <a:off x="1840447" y="3984333"/>
        <a:ext cx="4420652" cy="1593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5D047-90F7-3244-8566-640499C2CACA}">
      <dsp:nvSpPr>
        <dsp:cNvPr id="0" name=""/>
        <dsp:cNvSpPr/>
      </dsp:nvSpPr>
      <dsp:spPr>
        <a:xfrm>
          <a:off x="11978" y="0"/>
          <a:ext cx="2793219" cy="3160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We built a </a:t>
          </a:r>
          <a:r>
            <a:rPr lang="en-US" sz="1400" b="1" i="0" kern="1200" dirty="0"/>
            <a:t>multi-class classification </a:t>
          </a:r>
          <a:r>
            <a:rPr lang="en-US" sz="1400" b="0" i="0" kern="1200" dirty="0"/>
            <a:t>model that analyzes user preferences to determine preferred beer style and make recommendations.</a:t>
          </a:r>
          <a:endParaRPr lang="en-US" sz="1400" kern="1200" dirty="0"/>
        </a:p>
      </dsp:txBody>
      <dsp:txXfrm>
        <a:off x="11978" y="0"/>
        <a:ext cx="2793219" cy="3160661"/>
      </dsp:txXfrm>
    </dsp:sp>
    <dsp:sp modelId="{6C662624-8432-164A-9E2F-B5077B2229EC}">
      <dsp:nvSpPr>
        <dsp:cNvPr id="0" name=""/>
        <dsp:cNvSpPr/>
      </dsp:nvSpPr>
      <dsp:spPr>
        <a:xfrm>
          <a:off x="2853165" y="1458830"/>
          <a:ext cx="41898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1BA3A-788E-8D4C-96FF-8A5123CB8C3C}">
      <dsp:nvSpPr>
        <dsp:cNvPr id="0" name=""/>
        <dsp:cNvSpPr/>
      </dsp:nvSpPr>
      <dsp:spPr>
        <a:xfrm>
          <a:off x="3320116" y="0"/>
          <a:ext cx="2793219" cy="31606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Preliminary analysis </a:t>
          </a:r>
          <a:r>
            <a:rPr lang="en-US" sz="1400" b="0" i="0" kern="1200" dirty="0"/>
            <a:t>and </a:t>
          </a:r>
          <a:r>
            <a:rPr lang="en-US" sz="1400" b="1" i="0" kern="1200" dirty="0"/>
            <a:t>preprocessing</a:t>
          </a:r>
          <a:r>
            <a:rPr lang="en-US" sz="1400" b="0" i="0" kern="1200" dirty="0"/>
            <a:t> involved analyzing variables and grouping related data. A </a:t>
          </a:r>
          <a:r>
            <a:rPr lang="en-US" sz="1400" b="1" i="0" kern="1200" dirty="0"/>
            <a:t>SQLite database </a:t>
          </a:r>
          <a:r>
            <a:rPr lang="en-US" sz="1400" b="0" i="0" kern="1200" dirty="0"/>
            <a:t>was created to store several tables of related information.</a:t>
          </a:r>
          <a:endParaRPr lang="en-US" sz="1400" kern="1200" dirty="0"/>
        </a:p>
      </dsp:txBody>
      <dsp:txXfrm>
        <a:off x="3320116" y="0"/>
        <a:ext cx="2793219" cy="3160661"/>
      </dsp:txXfrm>
    </dsp:sp>
    <dsp:sp modelId="{829A7CB5-2C9C-C142-8DDF-4C69A4212E8F}">
      <dsp:nvSpPr>
        <dsp:cNvPr id="0" name=""/>
        <dsp:cNvSpPr/>
      </dsp:nvSpPr>
      <dsp:spPr>
        <a:xfrm>
          <a:off x="6161304" y="1458830"/>
          <a:ext cx="41898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4B65B-72C2-BA41-9E4D-FF7258A4F0A7}">
      <dsp:nvSpPr>
        <dsp:cNvPr id="0" name=""/>
        <dsp:cNvSpPr/>
      </dsp:nvSpPr>
      <dsp:spPr>
        <a:xfrm>
          <a:off x="6628254" y="0"/>
          <a:ext cx="2793219" cy="31606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model was trained on beer </a:t>
          </a:r>
          <a:r>
            <a:rPr lang="en-US" sz="1400" b="0" i="1" u="sng" kern="1200" dirty="0"/>
            <a:t>taste profile</a:t>
          </a:r>
          <a:r>
            <a:rPr lang="en-US" sz="1400" b="0" i="1" u="none" kern="1200" dirty="0"/>
            <a:t> </a:t>
          </a:r>
          <a:r>
            <a:rPr lang="en-US" sz="1400" b="0" i="0" kern="1200" dirty="0"/>
            <a:t>(e.g., </a:t>
          </a:r>
          <a:r>
            <a:rPr lang="en-US" sz="1400" b="1" i="0" kern="1200" dirty="0"/>
            <a:t>Astringency</a:t>
          </a:r>
          <a:r>
            <a:rPr lang="en-US" sz="1400" b="0" i="0" kern="1200" dirty="0"/>
            <a:t>, </a:t>
          </a:r>
          <a:r>
            <a:rPr lang="en-US" sz="1400" b="1" i="0" kern="1200" dirty="0"/>
            <a:t>Bitterness</a:t>
          </a:r>
          <a:r>
            <a:rPr lang="en-US" sz="1400" b="0" i="0" kern="1200" dirty="0"/>
            <a:t>, </a:t>
          </a:r>
          <a:r>
            <a:rPr lang="en-US" sz="1400" b="1" i="0" kern="1200" dirty="0"/>
            <a:t>Saltiness</a:t>
          </a:r>
          <a:r>
            <a:rPr lang="en-US" sz="1400" b="0" i="0" kern="1200" dirty="0"/>
            <a:t>, etc.) and </a:t>
          </a:r>
          <a:r>
            <a:rPr lang="en-US" sz="1400" b="0" i="1" u="sng" kern="1200" dirty="0"/>
            <a:t>chemical composition</a:t>
          </a:r>
          <a:r>
            <a:rPr lang="en-US" sz="1400" b="0" i="1" u="none" kern="1200" dirty="0"/>
            <a:t> </a:t>
          </a:r>
          <a:r>
            <a:rPr lang="en-US" sz="1400" b="0" i="0" kern="1200" dirty="0"/>
            <a:t>(</a:t>
          </a:r>
          <a:r>
            <a:rPr lang="en-US" sz="1400" b="1" i="0" kern="1200" dirty="0"/>
            <a:t>ABV</a:t>
          </a:r>
          <a:r>
            <a:rPr lang="en-US" sz="1400" b="0" i="0" kern="1200" dirty="0"/>
            <a:t>, </a:t>
          </a:r>
          <a:r>
            <a:rPr lang="en-US" sz="1400" b="1" i="0" kern="1200" dirty="0"/>
            <a:t>min./max. IBU</a:t>
          </a:r>
          <a:r>
            <a:rPr lang="en-US" sz="1400" b="0" i="0" kern="1200" dirty="0"/>
            <a:t>) would be considered in the construction of the model, while more opinionated statistics like review scores, were excluded.</a:t>
          </a:r>
          <a:endParaRPr lang="en-US" sz="1400" kern="1200" dirty="0"/>
        </a:p>
      </dsp:txBody>
      <dsp:txXfrm>
        <a:off x="6628254" y="0"/>
        <a:ext cx="2793219" cy="3160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0D97B-4304-B643-A83D-A3965CEC29E1}">
      <dsp:nvSpPr>
        <dsp:cNvPr id="0" name=""/>
        <dsp:cNvSpPr/>
      </dsp:nvSpPr>
      <dsp:spPr>
        <a:xfrm>
          <a:off x="285152" y="0"/>
          <a:ext cx="5385354" cy="538535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8D895-0216-0E4D-94E2-C676EB1F6007}">
      <dsp:nvSpPr>
        <dsp:cNvPr id="0" name=""/>
        <dsp:cNvSpPr/>
      </dsp:nvSpPr>
      <dsp:spPr>
        <a:xfrm>
          <a:off x="796760" y="511608"/>
          <a:ext cx="2100288" cy="210028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What style of beer is most popular based on data from consumers?</a:t>
          </a:r>
          <a:endParaRPr lang="en-US" sz="1900" kern="1200" dirty="0"/>
        </a:p>
      </dsp:txBody>
      <dsp:txXfrm>
        <a:off x="899288" y="614136"/>
        <a:ext cx="1895232" cy="1895232"/>
      </dsp:txXfrm>
    </dsp:sp>
    <dsp:sp modelId="{65F3F1EA-0A7E-3F4D-8298-CE34E3793488}">
      <dsp:nvSpPr>
        <dsp:cNvPr id="0" name=""/>
        <dsp:cNvSpPr/>
      </dsp:nvSpPr>
      <dsp:spPr>
        <a:xfrm>
          <a:off x="3058609" y="511608"/>
          <a:ext cx="2100288" cy="210028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Which flavor profile is most popular based on the dataset?</a:t>
          </a:r>
          <a:endParaRPr lang="en-US" sz="1900" kern="1200"/>
        </a:p>
      </dsp:txBody>
      <dsp:txXfrm>
        <a:off x="3161137" y="614136"/>
        <a:ext cx="1895232" cy="1895232"/>
      </dsp:txXfrm>
    </dsp:sp>
    <dsp:sp modelId="{1E5909A2-EE20-1B44-A7D4-CC4FC3827DDD}">
      <dsp:nvSpPr>
        <dsp:cNvPr id="0" name=""/>
        <dsp:cNvSpPr/>
      </dsp:nvSpPr>
      <dsp:spPr>
        <a:xfrm>
          <a:off x="796760" y="2773457"/>
          <a:ext cx="2100288" cy="210028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What type of beer you might prefer based on your input of type of taste preferences?</a:t>
          </a:r>
          <a:endParaRPr lang="en-US" sz="1900" kern="1200"/>
        </a:p>
      </dsp:txBody>
      <dsp:txXfrm>
        <a:off x="899288" y="2875985"/>
        <a:ext cx="1895232" cy="1895232"/>
      </dsp:txXfrm>
    </dsp:sp>
    <dsp:sp modelId="{520E108F-6AF1-8F47-995A-18EBC6470C14}">
      <dsp:nvSpPr>
        <dsp:cNvPr id="0" name=""/>
        <dsp:cNvSpPr/>
      </dsp:nvSpPr>
      <dsp:spPr>
        <a:xfrm>
          <a:off x="3058609" y="2773457"/>
          <a:ext cx="2100288" cy="210028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Which breweries have the most popular beers based on reviews?</a:t>
          </a:r>
          <a:endParaRPr lang="en-US" sz="1900" kern="1200" dirty="0"/>
        </a:p>
      </dsp:txBody>
      <dsp:txXfrm>
        <a:off x="3161137" y="2875985"/>
        <a:ext cx="1895232" cy="1895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5C6D6-AE2B-6E42-9D78-EFC43A905F2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B65F-73DE-D74A-A8BA-D14CBF4F7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7B65F-73DE-D74A-A8BA-D14CBF4F71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7B65F-73DE-D74A-A8BA-D14CBF4F71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4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221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266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2583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929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340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63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0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8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3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9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3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4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4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97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jpeg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malasky/Beer_Recommender/blob/main/Images/Tableauicon.jpeg" TargetMode="External"/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3" Type="http://schemas.openxmlformats.org/officeDocument/2006/relationships/hyperlink" Target="https://github.com/Tmalasky/Beer_Recommender/blob/main/Images/python_sqlite.jpeg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s://github.com/Tmalasky/Beer_Recommender/blob/main/Images/html.png" TargetMode="External"/><Relationship Id="rId17" Type="http://schemas.openxmlformats.org/officeDocument/2006/relationships/image" Target="../media/image27.png"/><Relationship Id="rId2" Type="http://schemas.openxmlformats.org/officeDocument/2006/relationships/hyperlink" Target="https://github.com/get-icon/geticon/raw/master/icons/python.svg" TargetMode="External"/><Relationship Id="rId16" Type="http://schemas.openxmlformats.org/officeDocument/2006/relationships/hyperlink" Target="https://github.com/Tmalasky/Beer_Recommender/blob/main/Images/python.svg" TargetMode="External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malasky/Beer_Recommender/blob/main/Images/sklearnicon.png" TargetMode="External"/><Relationship Id="rId11" Type="http://schemas.openxmlformats.org/officeDocument/2006/relationships/image" Target="../media/image24.jpeg"/><Relationship Id="rId5" Type="http://schemas.openxmlformats.org/officeDocument/2006/relationships/hyperlink" Target="https://github.com/get-icon/geticon/raw/master/icons/pandas-icon.svg" TargetMode="External"/><Relationship Id="rId15" Type="http://schemas.openxmlformats.org/officeDocument/2006/relationships/image" Target="../media/image26.png"/><Relationship Id="rId10" Type="http://schemas.openxmlformats.org/officeDocument/2006/relationships/hyperlink" Target="https://github.com/Tmalasky/Beer_Recommender/blob/main/Images/powerpoint.jpeg" TargetMode="External"/><Relationship Id="rId19" Type="http://schemas.openxmlformats.org/officeDocument/2006/relationships/image" Target="../media/image29.png"/><Relationship Id="rId4" Type="http://schemas.openxmlformats.org/officeDocument/2006/relationships/image" Target="../media/image21.jpeg"/><Relationship Id="rId9" Type="http://schemas.openxmlformats.org/officeDocument/2006/relationships/image" Target="../media/image23.jpeg"/><Relationship Id="rId14" Type="http://schemas.openxmlformats.org/officeDocument/2006/relationships/hyperlink" Target="https://github.com/Tmalasky/Beer_Recommender/blob/main/Images/css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AEEC-05FF-54C2-F3DD-E98B6D7AB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Beer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D438A-D461-1805-0456-E9039AC75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4347"/>
            <a:ext cx="8133478" cy="406566"/>
          </a:xfrm>
        </p:spPr>
        <p:txBody>
          <a:bodyPr>
            <a:noAutofit/>
          </a:bodyPr>
          <a:lstStyle/>
          <a:p>
            <a:r>
              <a:rPr lang="en-US" sz="1400" dirty="0"/>
              <a:t>Analyzing Beer data and creating a machine learning algorithm to help users decide which beer they should get based on their taste preferences. </a:t>
            </a:r>
          </a:p>
        </p:txBody>
      </p:sp>
      <p:pic>
        <p:nvPicPr>
          <p:cNvPr id="2050" name="Picture 2" descr="Beer Analytics – The analytical beer recipe database">
            <a:extLst>
              <a:ext uri="{FF2B5EF4-FFF2-40B4-BE49-F238E27FC236}">
                <a16:creationId xmlns:a16="http://schemas.microsoft.com/office/drawing/2014/main" id="{1F4583AF-EE9A-FC1C-C910-E5CF2AE3A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5" r="2" b="2266"/>
          <a:stretch/>
        </p:blipFill>
        <p:spPr bwMode="auto">
          <a:xfrm>
            <a:off x="-2" y="10"/>
            <a:ext cx="8966200" cy="41989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B4D6600-0CCE-D93C-3DFC-6EC861758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r="40087" b="3"/>
          <a:stretch/>
        </p:blipFill>
        <p:spPr>
          <a:xfrm>
            <a:off x="9111717" y="15514"/>
            <a:ext cx="3080285" cy="41720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25F5AF-82C2-B9D8-4639-EF916CC20C6C}"/>
              </a:ext>
            </a:extLst>
          </p:cNvPr>
          <p:cNvSpPr/>
          <p:nvPr/>
        </p:nvSpPr>
        <p:spPr>
          <a:xfrm>
            <a:off x="602273" y="2536581"/>
            <a:ext cx="11589727" cy="3683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6092A0-E995-1348-0F1C-4D3885F7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95B587-4742-422D-C40B-4B504E37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62"/>
            <a:ext cx="12192000" cy="39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1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B64C-0F23-A5B6-C726-63774ED8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Questions for our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26056-8578-A56F-8B1D-2E1BDF9B1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126923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ost_Popular_Beers">
            <a:extLst>
              <a:ext uri="{FF2B5EF4-FFF2-40B4-BE49-F238E27FC236}">
                <a16:creationId xmlns:a16="http://schemas.microsoft.com/office/drawing/2014/main" id="{5C7810C9-AD97-4041-8A9F-E8E0E359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412"/>
            <a:ext cx="12192000" cy="5370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2EA26-9727-8718-4749-790AF38BBBE3}"/>
              </a:ext>
            </a:extLst>
          </p:cNvPr>
          <p:cNvSpPr txBox="1"/>
          <p:nvPr/>
        </p:nvSpPr>
        <p:spPr>
          <a:xfrm>
            <a:off x="284602" y="129532"/>
            <a:ext cx="71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Beers based on User Reviews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E4FEF-7941-4710-81BF-3D0F333BDC10}"/>
              </a:ext>
            </a:extLst>
          </p:cNvPr>
          <p:cNvSpPr txBox="1"/>
          <p:nvPr/>
        </p:nvSpPr>
        <p:spPr>
          <a:xfrm>
            <a:off x="0" y="705316"/>
            <a:ext cx="7353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Beers</a:t>
            </a:r>
            <a:r>
              <a:rPr lang="en-US" sz="1600" dirty="0"/>
              <a:t> by </a:t>
            </a:r>
            <a:r>
              <a:rPr lang="en-US" sz="1600" b="1" dirty="0"/>
              <a:t>Overall Review score </a:t>
            </a:r>
            <a:r>
              <a:rPr lang="en-US" sz="1600" dirty="0"/>
              <a:t>using a 1–5 point scale. Showing the top 25 in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1638638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Most_Popular_Breweries">
            <a:extLst>
              <a:ext uri="{FF2B5EF4-FFF2-40B4-BE49-F238E27FC236}">
                <a16:creationId xmlns:a16="http://schemas.microsoft.com/office/drawing/2014/main" id="{F23DE759-4EFB-4947-A06B-DBA58F7D0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35"/>
            <a:ext cx="12192000" cy="5352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ABFC8-8FA2-14D4-CEEB-795D2FF325EB}"/>
              </a:ext>
            </a:extLst>
          </p:cNvPr>
          <p:cNvSpPr txBox="1"/>
          <p:nvPr/>
        </p:nvSpPr>
        <p:spPr>
          <a:xfrm>
            <a:off x="294541" y="105827"/>
            <a:ext cx="661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Breweries based on User Reviews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8AD8-573B-747A-7846-5474E7BF4A79}"/>
              </a:ext>
            </a:extLst>
          </p:cNvPr>
          <p:cNvSpPr txBox="1"/>
          <p:nvPr/>
        </p:nvSpPr>
        <p:spPr>
          <a:xfrm>
            <a:off x="0" y="651421"/>
            <a:ext cx="7825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Breweries </a:t>
            </a:r>
            <a:r>
              <a:rPr lang="en-US" sz="1600" dirty="0"/>
              <a:t>by </a:t>
            </a:r>
            <a:r>
              <a:rPr lang="en-US" sz="1600" b="1" dirty="0"/>
              <a:t>Overall Review score </a:t>
            </a:r>
            <a:r>
              <a:rPr lang="en-US" sz="1600" dirty="0"/>
              <a:t>using a 1-5 point scale. Showing the top 25 in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2386226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Most_popular_flavor_profile">
            <a:extLst>
              <a:ext uri="{FF2B5EF4-FFF2-40B4-BE49-F238E27FC236}">
                <a16:creationId xmlns:a16="http://schemas.microsoft.com/office/drawing/2014/main" id="{1CD84899-0122-42D6-9E03-015F52F2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097"/>
            <a:ext cx="12192000" cy="5271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56C1A-2B07-9EFE-527B-A2838780F0BF}"/>
              </a:ext>
            </a:extLst>
          </p:cNvPr>
          <p:cNvSpPr txBox="1"/>
          <p:nvPr/>
        </p:nvSpPr>
        <p:spPr>
          <a:xfrm>
            <a:off x="254977" y="125145"/>
            <a:ext cx="593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Style based on User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AABBD-3D19-25C7-F8DB-669F2DF459DC}"/>
              </a:ext>
            </a:extLst>
          </p:cNvPr>
          <p:cNvSpPr txBox="1"/>
          <p:nvPr/>
        </p:nvSpPr>
        <p:spPr>
          <a:xfrm>
            <a:off x="1" y="674684"/>
            <a:ext cx="7090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Styles </a:t>
            </a:r>
            <a:r>
              <a:rPr lang="en-US" sz="1600" dirty="0"/>
              <a:t>by </a:t>
            </a:r>
            <a:r>
              <a:rPr lang="en-US" sz="1600" b="1" dirty="0"/>
              <a:t>Overall Review score </a:t>
            </a:r>
            <a:r>
              <a:rPr lang="en-US" sz="1600" dirty="0"/>
              <a:t>using a 1-5 point scale. Showing the top 25 in this category.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586A-C30D-BB09-72DD-050EF041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Recommender Application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AC2D7B-9042-E831-4071-5D85648BF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0" y="2873553"/>
            <a:ext cx="5882570" cy="279790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4FA53-46F6-2DE9-15F5-854CAE1E1CAF}"/>
              </a:ext>
            </a:extLst>
          </p:cNvPr>
          <p:cNvSpPr txBox="1"/>
          <p:nvPr/>
        </p:nvSpPr>
        <p:spPr>
          <a:xfrm>
            <a:off x="1667760" y="2366391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Flavor Profile Calculator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4AC38-C676-490F-BEC5-DF597A374604}"/>
              </a:ext>
            </a:extLst>
          </p:cNvPr>
          <p:cNvSpPr txBox="1"/>
          <p:nvPr/>
        </p:nvSpPr>
        <p:spPr>
          <a:xfrm>
            <a:off x="8552024" y="302066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DFE2C-EB86-17A3-A4DE-A1AF7270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30" y="3539690"/>
            <a:ext cx="5663712" cy="27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0B6E-FC42-471B-F35B-5B83BB3F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5B4B-D7A0-C24E-D17B-7FDF1D8F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Attempt to improve model accuracy.</a:t>
            </a:r>
          </a:p>
          <a:p>
            <a:pPr>
              <a:lnSpc>
                <a:spcPct val="150000"/>
              </a:lnSpc>
            </a:pPr>
            <a:r>
              <a:rPr lang="en-US" dirty="0"/>
              <a:t>Links to Beer and Brewery web pages.</a:t>
            </a:r>
          </a:p>
          <a:p>
            <a:pPr>
              <a:lnSpc>
                <a:spcPct val="150000"/>
              </a:lnSpc>
            </a:pPr>
            <a:r>
              <a:rPr lang="en-US" dirty="0"/>
              <a:t>Information and helpful hints for each taste category.</a:t>
            </a:r>
          </a:p>
          <a:p>
            <a:pPr>
              <a:lnSpc>
                <a:spcPct val="150000"/>
              </a:lnSpc>
            </a:pPr>
            <a:r>
              <a:rPr lang="en-US" dirty="0"/>
              <a:t>More readable formatting.</a:t>
            </a:r>
          </a:p>
        </p:txBody>
      </p:sp>
    </p:spTree>
    <p:extLst>
      <p:ext uri="{BB962C8B-B14F-4D97-AF65-F5344CB8AC3E}">
        <p14:creationId xmlns:p14="http://schemas.microsoft.com/office/powerpoint/2010/main" val="232589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8D58-D3BD-B3DC-397A-6E44257A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925"/>
            <a:ext cx="3065929" cy="1392237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0C8-FAE3-9D4E-4FA5-9FA310C9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54" y="1988456"/>
            <a:ext cx="2286793" cy="92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&lt;- Timothy </a:t>
            </a:r>
            <a:r>
              <a:rPr lang="en-US" sz="1600" b="1" dirty="0" err="1"/>
              <a:t>Malasky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Tmalasky</a:t>
            </a:r>
            <a:endParaRPr lang="en-US" sz="1600" b="1" dirty="0"/>
          </a:p>
        </p:txBody>
      </p:sp>
      <p:pic>
        <p:nvPicPr>
          <p:cNvPr id="5" name="Picture 4" descr="A person wearing sunglasses&#10;&#10;Description automatically generated">
            <a:extLst>
              <a:ext uri="{FF2B5EF4-FFF2-40B4-BE49-F238E27FC236}">
                <a16:creationId xmlns:a16="http://schemas.microsoft.com/office/drawing/2014/main" id="{DF98EE3A-0418-A9DF-5660-4BC3F29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163"/>
            <a:ext cx="1171398" cy="2177144"/>
          </a:xfrm>
          <a:prstGeom prst="rect">
            <a:avLst/>
          </a:prstGeom>
        </p:spPr>
      </p:pic>
      <p:pic>
        <p:nvPicPr>
          <p:cNvPr id="1026" name="Picture 2" descr="Profile photo for jackmole">
            <a:extLst>
              <a:ext uri="{FF2B5EF4-FFF2-40B4-BE49-F238E27FC236}">
                <a16:creationId xmlns:a16="http://schemas.microsoft.com/office/drawing/2014/main" id="{714428BB-5ABB-37DF-443A-C5F4C44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24" y="1967160"/>
            <a:ext cx="2046515" cy="21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872E3-D1B9-6FDC-C4D0-56C92CF39CB6}"/>
              </a:ext>
            </a:extLst>
          </p:cNvPr>
          <p:cNvSpPr txBox="1"/>
          <p:nvPr/>
        </p:nvSpPr>
        <p:spPr>
          <a:xfrm>
            <a:off x="5333415" y="1988456"/>
            <a:ext cx="272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&lt;- Jack </a:t>
            </a:r>
            <a:r>
              <a:rPr lang="en-US" sz="1600" b="1" dirty="0" err="1"/>
              <a:t>Moletteire</a:t>
            </a:r>
            <a:endParaRPr lang="en-US" sz="1600" b="1" dirty="0"/>
          </a:p>
          <a:p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jmoletteire</a:t>
            </a:r>
            <a:endParaRPr lang="en-US" sz="1600" b="1" dirty="0"/>
          </a:p>
        </p:txBody>
      </p:sp>
      <p:pic>
        <p:nvPicPr>
          <p:cNvPr id="1028" name="Picture 4" descr="Profile photo for muurid">
            <a:extLst>
              <a:ext uri="{FF2B5EF4-FFF2-40B4-BE49-F238E27FC236}">
                <a16:creationId xmlns:a16="http://schemas.microsoft.com/office/drawing/2014/main" id="{BCB2116C-C1B1-46B8-5D20-C158DEAA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67" y="1967162"/>
            <a:ext cx="2028529" cy="21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C3F5-5C25-74C6-F107-AB0D3990E5F6}"/>
              </a:ext>
            </a:extLst>
          </p:cNvPr>
          <p:cNvSpPr txBox="1"/>
          <p:nvPr/>
        </p:nvSpPr>
        <p:spPr>
          <a:xfrm>
            <a:off x="9723696" y="1988456"/>
            <a:ext cx="246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&lt;- Souleymane Ndiaye</a:t>
            </a:r>
          </a:p>
          <a:p>
            <a:r>
              <a:rPr lang="en-US" sz="1600" b="1" dirty="0" err="1"/>
              <a:t>github.com</a:t>
            </a:r>
            <a:r>
              <a:rPr lang="en-US" sz="1600" b="1" dirty="0"/>
              <a:t>/muurid1</a:t>
            </a:r>
          </a:p>
        </p:txBody>
      </p:sp>
      <p:pic>
        <p:nvPicPr>
          <p:cNvPr id="1032" name="Picture 8" descr="Cheers in German: 5 German Toasts You Can Use at Oktoberfest">
            <a:extLst>
              <a:ext uri="{FF2B5EF4-FFF2-40B4-BE49-F238E27FC236}">
                <a16:creationId xmlns:a16="http://schemas.microsoft.com/office/drawing/2014/main" id="{650150C3-BA09-53E1-75EA-698D4604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11" y="624562"/>
            <a:ext cx="1841871" cy="13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838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6BE0-E06C-EA4C-2449-62B32DD8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145-F429-A63B-1032-3DE517BC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1700" b="1" i="0" u="none" strike="noStrike" dirty="0">
                <a:effectLst/>
                <a:latin typeface="-apple-system"/>
              </a:rPr>
              <a:t>Craft beer is increasingly demanded by consumers in today’s market.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Consumers’ willingness to spend more on craft beer based on variety, flavor and quality has increased since its beginnings in the 1960s.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Craft beer is typically made with higher quality ingredients, which provides consumers with a more flavorful and distinctive tasting beer than mass-produced options.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Those reaching for a craft beer often want </a:t>
            </a:r>
            <a:r>
              <a:rPr lang="en-US" sz="1700" b="1" dirty="0">
                <a:latin typeface="-apple-system"/>
              </a:rPr>
              <a:t>something new.</a:t>
            </a:r>
            <a:endParaRPr lang="en-US" sz="17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11D53D-A634-C227-4ED5-EFD24CC1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125" y="2147839"/>
            <a:ext cx="5276851" cy="439297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3990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roup 2058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92" name="Rectangle 2059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C4D30-FCC6-0D1A-E378-F352D3A9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Craft Beer Trending Up in America every year</a:t>
            </a:r>
          </a:p>
        </p:txBody>
      </p:sp>
      <p:pic>
        <p:nvPicPr>
          <p:cNvPr id="2093" name="Picture 2066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2096" name="Content Placeholder 2055">
            <a:extLst>
              <a:ext uri="{FF2B5EF4-FFF2-40B4-BE49-F238E27FC236}">
                <a16:creationId xmlns:a16="http://schemas.microsoft.com/office/drawing/2014/main" id="{BA0B7C5E-04FA-8C56-54C2-4BCC186AC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272344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A68CE05A-17CF-9C51-0A62-82FCF3C6F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8212" y="983673"/>
            <a:ext cx="3691773" cy="228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art: America's Brewery Boom | Statista">
            <a:extLst>
              <a:ext uri="{FF2B5EF4-FFF2-40B4-BE49-F238E27FC236}">
                <a16:creationId xmlns:a16="http://schemas.microsoft.com/office/drawing/2014/main" id="{8A9F68B9-D19D-CDB6-BB6F-CAD0AB76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4451" y="3429000"/>
            <a:ext cx="2957228" cy="31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879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Picture 4" descr="Many question marks on black background">
            <a:extLst>
              <a:ext uri="{FF2B5EF4-FFF2-40B4-BE49-F238E27FC236}">
                <a16:creationId xmlns:a16="http://schemas.microsoft.com/office/drawing/2014/main" id="{B8F8978A-73F4-DAC7-0C18-6373FD59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09" r="1" b="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19F5-8CB1-B76D-3826-EDCA9006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But how to choose?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DB15-B5C0-B145-AB44-F6F793B25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With so many beers and breweries to choose from, how can anyone possibly decide on just one?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We studied our dataset to find the </a:t>
            </a:r>
            <a:r>
              <a:rPr lang="en-US" sz="2000" b="1" i="1" dirty="0"/>
              <a:t>best beers and breweries</a:t>
            </a:r>
            <a:r>
              <a:rPr lang="en-US" sz="2000" i="1" dirty="0"/>
              <a:t> </a:t>
            </a:r>
            <a:r>
              <a:rPr lang="en-US" sz="2000" dirty="0"/>
              <a:t>as rated by real beer-drinkers, and created a machine-learning algorithm to solve everyone’s biggest problem, </a:t>
            </a:r>
            <a:r>
              <a:rPr lang="en-US" sz="2000" b="1" i="1" dirty="0"/>
              <a:t>“Which beer should I get?”</a:t>
            </a:r>
          </a:p>
        </p:txBody>
      </p:sp>
    </p:spTree>
    <p:extLst>
      <p:ext uri="{BB962C8B-B14F-4D97-AF65-F5344CB8AC3E}">
        <p14:creationId xmlns:p14="http://schemas.microsoft.com/office/powerpoint/2010/main" val="25559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D77C1-7750-8D8F-AB3A-C63387E8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Database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9BABFB6-7E61-6309-BF21-E9C489FB6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575730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490395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B65F-96B5-4AED-8D58-BFC5BA5C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8EE-3E24-6C3F-99E6-E00406EB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9" y="2348121"/>
            <a:ext cx="54482898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5" name="AutoShape 2" descr="Python">
            <a:hlinkClick r:id="rId2"/>
            <a:extLst>
              <a:ext uri="{FF2B5EF4-FFF2-40B4-BE49-F238E27FC236}">
                <a16:creationId xmlns:a16="http://schemas.microsoft.com/office/drawing/2014/main" id="{319F191E-66B8-AFB6-4ED3-5D34F97D9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1020763"/>
            <a:ext cx="17273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>
            <a:hlinkClick r:id="rId3"/>
            <a:extLst>
              <a:ext uri="{FF2B5EF4-FFF2-40B4-BE49-F238E27FC236}">
                <a16:creationId xmlns:a16="http://schemas.microsoft.com/office/drawing/2014/main" id="{8A2286C4-3808-8AB8-6D64-DCF02996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9" y="3926382"/>
            <a:ext cx="544122" cy="5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pandas">
            <a:hlinkClick r:id="rId5"/>
            <a:extLst>
              <a:ext uri="{FF2B5EF4-FFF2-40B4-BE49-F238E27FC236}">
                <a16:creationId xmlns:a16="http://schemas.microsoft.com/office/drawing/2014/main" id="{B085E299-21B2-5862-C708-AAA40D94A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487363"/>
            <a:ext cx="17273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>
            <a:hlinkClick r:id="rId6"/>
            <a:extLst>
              <a:ext uri="{FF2B5EF4-FFF2-40B4-BE49-F238E27FC236}">
                <a16:creationId xmlns:a16="http://schemas.microsoft.com/office/drawing/2014/main" id="{129FF4FF-DAF0-123D-8ABE-AD9669A4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8" y="2865221"/>
            <a:ext cx="544122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8"/>
            <a:extLst>
              <a:ext uri="{FF2B5EF4-FFF2-40B4-BE49-F238E27FC236}">
                <a16:creationId xmlns:a16="http://schemas.microsoft.com/office/drawing/2014/main" id="{7913A66E-D395-D85D-070D-EA6C76B6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" y="3402706"/>
            <a:ext cx="544123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hlinkClick r:id="rId10"/>
            <a:extLst>
              <a:ext uri="{FF2B5EF4-FFF2-40B4-BE49-F238E27FC236}">
                <a16:creationId xmlns:a16="http://schemas.microsoft.com/office/drawing/2014/main" id="{061C14EA-1062-BE22-8FA3-4C476A18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26" y="2947359"/>
            <a:ext cx="544123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12"/>
            <a:extLst>
              <a:ext uri="{FF2B5EF4-FFF2-40B4-BE49-F238E27FC236}">
                <a16:creationId xmlns:a16="http://schemas.microsoft.com/office/drawing/2014/main" id="{B2D12F11-3A66-8E55-0AE5-E7CFAA90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0" y="5324956"/>
            <a:ext cx="544123" cy="5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14"/>
            <a:extLst>
              <a:ext uri="{FF2B5EF4-FFF2-40B4-BE49-F238E27FC236}">
                <a16:creationId xmlns:a16="http://schemas.microsoft.com/office/drawing/2014/main" id="{E56B3431-44AB-DE0B-A393-DD8C6B5D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4663312"/>
            <a:ext cx="544123" cy="5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5">
            <a:hlinkClick r:id="rId16"/>
            <a:extLst>
              <a:ext uri="{FF2B5EF4-FFF2-40B4-BE49-F238E27FC236}">
                <a16:creationId xmlns:a16="http://schemas.microsoft.com/office/drawing/2014/main" id="{5D8477A8-A54D-D3B8-5AE9-060598BC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1578" y="2773896"/>
            <a:ext cx="266700" cy="2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9FCC6C-88A6-E631-CF36-B1B3AB3E18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9314" y="2294681"/>
            <a:ext cx="522570" cy="4553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FF16C4-4685-239F-99D1-E1DF626218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85537" y="2314609"/>
            <a:ext cx="522570" cy="4553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1FB6F3-824E-F583-CF76-81E26963023C}"/>
              </a:ext>
            </a:extLst>
          </p:cNvPr>
          <p:cNvSpPr txBox="1"/>
          <p:nvPr/>
        </p:nvSpPr>
        <p:spPr>
          <a:xfrm>
            <a:off x="1241698" y="2374875"/>
            <a:ext cx="136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A0C68-3974-CBA9-1098-A6A5112B3EDE}"/>
              </a:ext>
            </a:extLst>
          </p:cNvPr>
          <p:cNvSpPr txBox="1"/>
          <p:nvPr/>
        </p:nvSpPr>
        <p:spPr>
          <a:xfrm>
            <a:off x="1241698" y="403945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6F70A-6A41-A74B-2ACA-CE463391F3E7}"/>
              </a:ext>
            </a:extLst>
          </p:cNvPr>
          <p:cNvSpPr txBox="1"/>
          <p:nvPr/>
        </p:nvSpPr>
        <p:spPr>
          <a:xfrm>
            <a:off x="1241698" y="3455019"/>
            <a:ext cx="168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Tableau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AD260-28FF-6618-25BB-806F705F42FB}"/>
              </a:ext>
            </a:extLst>
          </p:cNvPr>
          <p:cNvSpPr txBox="1"/>
          <p:nvPr/>
        </p:nvSpPr>
        <p:spPr>
          <a:xfrm>
            <a:off x="1233437" y="2922219"/>
            <a:ext cx="450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Algorithm – Scikit-Learn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28771-8502-7EDE-8CED-695E07A703A7}"/>
              </a:ext>
            </a:extLst>
          </p:cNvPr>
          <p:cNvSpPr txBox="1"/>
          <p:nvPr/>
        </p:nvSpPr>
        <p:spPr>
          <a:xfrm>
            <a:off x="1257338" y="47683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9C9D87-FCAF-53F0-AB2E-54E2C8433305}"/>
              </a:ext>
            </a:extLst>
          </p:cNvPr>
          <p:cNvSpPr txBox="1"/>
          <p:nvPr/>
        </p:nvSpPr>
        <p:spPr>
          <a:xfrm>
            <a:off x="1257338" y="544901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242A4-F086-A245-7071-A07338555674}"/>
              </a:ext>
            </a:extLst>
          </p:cNvPr>
          <p:cNvSpPr txBox="1"/>
          <p:nvPr/>
        </p:nvSpPr>
        <p:spPr>
          <a:xfrm>
            <a:off x="7636680" y="2990366"/>
            <a:ext cx="133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PowerPoint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82F0A-C1F0-5A6B-3B6D-6B50CC03A810}"/>
              </a:ext>
            </a:extLst>
          </p:cNvPr>
          <p:cNvSpPr txBox="1"/>
          <p:nvPr/>
        </p:nvSpPr>
        <p:spPr>
          <a:xfrm>
            <a:off x="7636680" y="2357617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Pandas Library</a:t>
            </a:r>
          </a:p>
        </p:txBody>
      </p:sp>
    </p:spTree>
    <p:extLst>
      <p:ext uri="{BB962C8B-B14F-4D97-AF65-F5344CB8AC3E}">
        <p14:creationId xmlns:p14="http://schemas.microsoft.com/office/powerpoint/2010/main" val="196516039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97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99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Rectangle 101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CB88-EF0D-4F62-C48A-5D6979F2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" name="Picture 107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8" name="Picture 109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93" name="Content Placeholder 2">
            <a:extLst>
              <a:ext uri="{FF2B5EF4-FFF2-40B4-BE49-F238E27FC236}">
                <a16:creationId xmlns:a16="http://schemas.microsoft.com/office/drawing/2014/main" id="{5D2BB13E-D4FC-3853-C854-CE36850C2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333694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4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3FC1-EFE0-2216-4163-93BF3048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7E75E6-D7E6-4DBA-EF7B-A01C23BC8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049" y="2092722"/>
            <a:ext cx="4941276" cy="34922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3BAD3-5E18-E4B1-C752-98348972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6" y="5756908"/>
            <a:ext cx="8295542" cy="7748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62E351-4E4D-1EF5-77A2-48366F373239}"/>
              </a:ext>
            </a:extLst>
          </p:cNvPr>
          <p:cNvSpPr/>
          <p:nvPr/>
        </p:nvSpPr>
        <p:spPr>
          <a:xfrm>
            <a:off x="4958862" y="5756908"/>
            <a:ext cx="2061796" cy="476838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B1B4B1-7D44-07B4-AF85-3F95D6BB6EAC}"/>
              </a:ext>
            </a:extLst>
          </p:cNvPr>
          <p:cNvSpPr/>
          <p:nvPr/>
        </p:nvSpPr>
        <p:spPr>
          <a:xfrm>
            <a:off x="5961185" y="2800350"/>
            <a:ext cx="448407" cy="170131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{2E58D34C-2611-774C-AC15-08BCDCFF1768}tf10001057</Template>
  <TotalTime>375</TotalTime>
  <Words>609</Words>
  <Application>Microsoft Office PowerPoint</Application>
  <PresentationFormat>Widescreen</PresentationFormat>
  <Paragraphs>62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Berlin</vt:lpstr>
      <vt:lpstr>Beer Data Analysis </vt:lpstr>
      <vt:lpstr>The Team</vt:lpstr>
      <vt:lpstr>Why Beer?</vt:lpstr>
      <vt:lpstr>Craft Beer Trending Up in America every year</vt:lpstr>
      <vt:lpstr>But how to choose?</vt:lpstr>
      <vt:lpstr>Database</vt:lpstr>
      <vt:lpstr>Software and Technologies</vt:lpstr>
      <vt:lpstr>Machine Learning</vt:lpstr>
      <vt:lpstr>The Model</vt:lpstr>
      <vt:lpstr>Confusion Matrix</vt:lpstr>
      <vt:lpstr>Questions for our Dataset</vt:lpstr>
      <vt:lpstr>PowerPoint Presentation</vt:lpstr>
      <vt:lpstr>PowerPoint Presentation</vt:lpstr>
      <vt:lpstr>PowerPoint Presentation</vt:lpstr>
      <vt:lpstr>Beer Recommender Application</vt:lpstr>
      <vt:lpstr>Future 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Data Analysis </dc:title>
  <dc:creator>Tim Malasky</dc:creator>
  <cp:lastModifiedBy>Jack Moletteire</cp:lastModifiedBy>
  <cp:revision>21</cp:revision>
  <dcterms:created xsi:type="dcterms:W3CDTF">2022-11-09T00:59:31Z</dcterms:created>
  <dcterms:modified xsi:type="dcterms:W3CDTF">2022-11-22T22:38:53Z</dcterms:modified>
</cp:coreProperties>
</file>